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99" r:id="rId2"/>
    <p:sldId id="303" r:id="rId3"/>
    <p:sldId id="257" r:id="rId4"/>
    <p:sldId id="304" r:id="rId5"/>
    <p:sldId id="305" r:id="rId6"/>
    <p:sldId id="319" r:id="rId7"/>
    <p:sldId id="316" r:id="rId8"/>
    <p:sldId id="314" r:id="rId9"/>
    <p:sldId id="315" r:id="rId10"/>
    <p:sldId id="321" r:id="rId11"/>
    <p:sldId id="330" r:id="rId12"/>
    <p:sldId id="331" r:id="rId13"/>
    <p:sldId id="323" r:id="rId14"/>
    <p:sldId id="324" r:id="rId15"/>
    <p:sldId id="306" r:id="rId16"/>
    <p:sldId id="325" r:id="rId17"/>
    <p:sldId id="326" r:id="rId18"/>
    <p:sldId id="327" r:id="rId19"/>
    <p:sldId id="317" r:id="rId20"/>
    <p:sldId id="328" r:id="rId21"/>
    <p:sldId id="332" r:id="rId22"/>
    <p:sldId id="334" r:id="rId23"/>
    <p:sldId id="336" r:id="rId24"/>
    <p:sldId id="337" r:id="rId25"/>
    <p:sldId id="338" r:id="rId26"/>
    <p:sldId id="339" r:id="rId27"/>
    <p:sldId id="318" r:id="rId28"/>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9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06" autoAdjust="0"/>
    <p:restoredTop sz="95204" autoAdjust="0"/>
  </p:normalViewPr>
  <p:slideViewPr>
    <p:cSldViewPr>
      <p:cViewPr>
        <p:scale>
          <a:sx n="77" d="100"/>
          <a:sy n="77" d="100"/>
        </p:scale>
        <p:origin x="-714" y="-954"/>
      </p:cViewPr>
      <p:guideLst>
        <p:guide orient="horz" pos="2160"/>
        <p:guide pos="2880"/>
      </p:guideLst>
    </p:cSldViewPr>
  </p:slideViewPr>
  <p:outlineViewPr>
    <p:cViewPr>
      <p:scale>
        <a:sx n="33" d="100"/>
        <a:sy n="33" d="100"/>
      </p:scale>
      <p:origin x="258" y="317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package" Target="../embeddings/_____Microsoft_Excel2.xlsx"/><Relationship Id="rId4"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view3D>
      <c:rotX val="15"/>
      <c:rotY val="20"/>
      <c:rAngAx val="0"/>
      <c:perspective val="30"/>
    </c:view3D>
    <c:floor>
      <c:thickness val="0"/>
    </c:floor>
    <c:sideWall>
      <c:thickness val="0"/>
    </c:sideWall>
    <c:backWall>
      <c:thickness val="0"/>
    </c:backWall>
    <c:plotArea>
      <c:layout/>
      <c:bar3DChart>
        <c:barDir val="col"/>
        <c:grouping val="clustered"/>
        <c:varyColors val="1"/>
        <c:ser>
          <c:idx val="0"/>
          <c:order val="0"/>
          <c:tx>
            <c:strRef>
              <c:f>Лист1!$B$1</c:f>
              <c:strCache>
                <c:ptCount val="1"/>
                <c:pt idx="0">
                  <c:v>Количество опасных производственных объектов, зарегистрированных на территории Архангельской области</c:v>
                </c:pt>
              </c:strCache>
            </c:strRef>
          </c:tx>
          <c:invertIfNegative val="0"/>
          <c:dPt>
            <c:idx val="3"/>
            <c:invertIfNegative val="0"/>
            <c:bubble3D val="0"/>
            <c:extLst xmlns:c16r2="http://schemas.microsoft.com/office/drawing/2015/06/chart">
              <c:ext xmlns:c16="http://schemas.microsoft.com/office/drawing/2014/chart" uri="{C3380CC4-5D6E-409C-BE32-E72D297353CC}">
                <c16:uniqueId val="{00000001-6890-46E0-A9EB-586C1B3DDD99}"/>
              </c:ext>
            </c:extLst>
          </c:dPt>
          <c:dLbls>
            <c:dLbl>
              <c:idx val="0"/>
              <c:layout>
                <c:manualLayout>
                  <c:x val="3.0602890901518298E-2"/>
                  <c:y val="-5.4742913055753767E-2"/>
                </c:manualLayout>
              </c:layout>
              <c:tx>
                <c:rich>
                  <a:bodyPr/>
                  <a:lstStyle/>
                  <a:p>
                    <a:r>
                      <a:rPr lang="en-US" dirty="0" smtClean="0"/>
                      <a:t>2</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6890-46E0-A9EB-586C1B3DDD99}"/>
                </c:ext>
              </c:extLst>
            </c:dLbl>
            <c:dLbl>
              <c:idx val="1"/>
              <c:layout>
                <c:manualLayout>
                  <c:x val="6.442713874003793E-3"/>
                  <c:y val="-4.6531476097390612E-2"/>
                </c:manualLayout>
              </c:layout>
              <c:tx>
                <c:rich>
                  <a:bodyPr wrap="square" lIns="38100" tIns="19050" rIns="38100" bIns="19050" anchor="ctr">
                    <a:spAutoFit/>
                  </a:bodyPr>
                  <a:lstStyle/>
                  <a:p>
                    <a:pPr>
                      <a:defRPr/>
                    </a:pPr>
                    <a:r>
                      <a:rPr lang="en-US" dirty="0" smtClean="0"/>
                      <a:t>38</a:t>
                    </a:r>
                    <a:endParaRPr lang="en-US" dirty="0"/>
                  </a:p>
                </c:rich>
              </c:tx>
              <c:spPr>
                <a:ln>
                  <a:noFill/>
                </a:ln>
                <a:effectLst/>
              </c:sp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4-6890-46E0-A9EB-586C1B3DDD99}"/>
                </c:ext>
              </c:extLst>
            </c:dLbl>
            <c:dLbl>
              <c:idx val="2"/>
              <c:layout>
                <c:manualLayout>
                  <c:x val="8.0533923425048157E-3"/>
                  <c:y val="-3.2845747833452232E-2"/>
                </c:manualLayout>
              </c:layout>
              <c:tx>
                <c:rich>
                  <a:bodyPr/>
                  <a:lstStyle/>
                  <a:p>
                    <a:r>
                      <a:rPr lang="en-US" dirty="0" smtClean="0"/>
                      <a:t>298</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5-6890-46E0-A9EB-586C1B3DDD99}"/>
                </c:ext>
              </c:extLst>
            </c:dLbl>
            <c:dLbl>
              <c:idx val="3"/>
              <c:layout>
                <c:manualLayout>
                  <c:x val="2.4160177027514447E-2"/>
                  <c:y val="-2.4634310875089185E-2"/>
                </c:manualLayout>
              </c:layout>
              <c:tx>
                <c:rich>
                  <a:bodyPr/>
                  <a:lstStyle/>
                  <a:p>
                    <a:r>
                      <a:rPr lang="en-US" dirty="0" smtClean="0"/>
                      <a:t>282</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6890-46E0-A9EB-586C1B3DDD99}"/>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ext>
            </c:extLst>
          </c:dLbls>
          <c:cat>
            <c:strRef>
              <c:f>Лист1!$A$2:$A$5</c:f>
              <c:strCache>
                <c:ptCount val="4"/>
                <c:pt idx="0">
                  <c:v>I класс опасности</c:v>
                </c:pt>
                <c:pt idx="1">
                  <c:v>II класс опасности</c:v>
                </c:pt>
                <c:pt idx="2">
                  <c:v>III класс опасности</c:v>
                </c:pt>
                <c:pt idx="3">
                  <c:v>IV класс опасности</c:v>
                </c:pt>
              </c:strCache>
            </c:strRef>
          </c:cat>
          <c:val>
            <c:numRef>
              <c:f>Лист1!$B$2:$B$5</c:f>
              <c:numCache>
                <c:formatCode>General</c:formatCode>
                <c:ptCount val="4"/>
                <c:pt idx="0">
                  <c:v>2</c:v>
                </c:pt>
                <c:pt idx="1">
                  <c:v>38</c:v>
                </c:pt>
                <c:pt idx="2">
                  <c:v>298</c:v>
                </c:pt>
                <c:pt idx="3">
                  <c:v>282</c:v>
                </c:pt>
              </c:numCache>
            </c:numRef>
          </c:val>
          <c:extLst xmlns:c16r2="http://schemas.microsoft.com/office/drawing/2015/06/chart">
            <c:ext xmlns:c16="http://schemas.microsoft.com/office/drawing/2014/chart" uri="{C3380CC4-5D6E-409C-BE32-E72D297353CC}">
              <c16:uniqueId val="{00000002-6890-46E0-A9EB-586C1B3DDD99}"/>
            </c:ext>
          </c:extLst>
        </c:ser>
        <c:dLbls>
          <c:showLegendKey val="0"/>
          <c:showVal val="0"/>
          <c:showCatName val="0"/>
          <c:showSerName val="0"/>
          <c:showPercent val="0"/>
          <c:showBubbleSize val="0"/>
        </c:dLbls>
        <c:gapWidth val="100"/>
        <c:shape val="box"/>
        <c:axId val="19944192"/>
        <c:axId val="19934208"/>
        <c:axId val="0"/>
      </c:bar3DChart>
      <c:valAx>
        <c:axId val="19934208"/>
        <c:scaling>
          <c:orientation val="minMax"/>
        </c:scaling>
        <c:delete val="0"/>
        <c:axPos val="l"/>
        <c:majorGridlines/>
        <c:numFmt formatCode="General" sourceLinked="1"/>
        <c:majorTickMark val="out"/>
        <c:minorTickMark val="none"/>
        <c:tickLblPos val="nextTo"/>
        <c:crossAx val="19944192"/>
        <c:crosses val="autoZero"/>
        <c:crossBetween val="between"/>
      </c:valAx>
      <c:catAx>
        <c:axId val="19944192"/>
        <c:scaling>
          <c:orientation val="minMax"/>
        </c:scaling>
        <c:delete val="0"/>
        <c:axPos val="b"/>
        <c:numFmt formatCode="General" sourceLinked="1"/>
        <c:majorTickMark val="out"/>
        <c:minorTickMark val="none"/>
        <c:tickLblPos val="nextTo"/>
        <c:crossAx val="19934208"/>
        <c:crosses val="autoZero"/>
        <c:auto val="1"/>
        <c:lblAlgn val="ctr"/>
        <c:lblOffset val="100"/>
        <c:noMultiLvlLbl val="0"/>
      </c:catAx>
      <c:spPr>
        <a:noFill/>
        <a:ln w="25400">
          <a:noFill/>
        </a:ln>
      </c:spPr>
    </c:plotArea>
    <c:plotVisOnly val="1"/>
    <c:dispBlanksAs val="gap"/>
    <c:showDLblsOverMax val="0"/>
  </c:chart>
  <c:txPr>
    <a:bodyPr/>
    <a:lstStyle/>
    <a:p>
      <a:pPr>
        <a:defRPr sz="1800"/>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104399408296202"/>
          <c:y val="7.6903281790238809E-2"/>
          <c:w val="0.46198493377279065"/>
          <c:h val="0.75597534617365747"/>
        </c:manualLayout>
      </c:layout>
      <c:pieChart>
        <c:varyColors val="1"/>
        <c:ser>
          <c:idx val="0"/>
          <c:order val="0"/>
          <c:tx>
            <c:strRef>
              <c:f>Лист1!$B$1</c:f>
              <c:strCache>
                <c:ptCount val="1"/>
                <c:pt idx="0">
                  <c:v>Столбец1</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91AE-4097-A9B3-C8F0CA028B17}"/>
              </c:ext>
            </c:extLst>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3-91AE-4097-A9B3-C8F0CA028B17}"/>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2-91AE-4097-A9B3-C8F0CA028B17}"/>
              </c:ext>
            </c:extLst>
          </c:dPt>
          <c:dPt>
            <c:idx val="4"/>
            <c:bubble3D val="0"/>
            <c:spPr>
              <a:solidFill>
                <a:schemeClr val="accent5"/>
              </a:solidFill>
              <a:ln w="19050">
                <a:solidFill>
                  <a:schemeClr val="lt1"/>
                </a:solidFill>
              </a:ln>
              <a:effectLst/>
            </c:spPr>
          </c:dPt>
          <c:dLbls>
            <c:dLbl>
              <c:idx val="0"/>
              <c:layout>
                <c:manualLayout>
                  <c:x val="-1.5731148185181131E-2"/>
                  <c:y val="-7.4088990112209756E-3"/>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91AE-4097-A9B3-C8F0CA028B17}"/>
                </c:ext>
              </c:extLst>
            </c:dLbl>
            <c:dLbl>
              <c:idx val="3"/>
              <c:layout>
                <c:manualLayout>
                  <c:x val="-2.0650997625778805E-3"/>
                  <c:y val="6.499235775149563E-2"/>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91AE-4097-A9B3-C8F0CA028B1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RU"/>
              </a:p>
            </c:txPr>
            <c:dLblPos val="bestFit"/>
            <c:showLegendKey val="0"/>
            <c:showVal val="1"/>
            <c:showCatName val="0"/>
            <c:showSerName val="0"/>
            <c:showPercent val="0"/>
            <c:showBubbleSize val="0"/>
            <c:showLeaderLines val="1"/>
            <c:leaderLines>
              <c:spPr>
                <a:ln w="9525" cap="flat" cmpd="sng" algn="ctr">
                  <a:solidFill>
                    <a:schemeClr val="tx1"/>
                  </a:solidFill>
                  <a:round/>
                </a:ln>
                <a:effectLst/>
              </c:spPr>
            </c:leaderLines>
            <c:extLst xmlns:c16r2="http://schemas.microsoft.com/office/drawing/2015/06/chart">
              <c:ext xmlns:c15="http://schemas.microsoft.com/office/drawing/2012/chart" uri="{CE6537A1-D6FC-4f65-9D91-7224C49458BB}">
                <c15:layout/>
              </c:ext>
            </c:extLst>
          </c:dLbls>
          <c:cat>
            <c:strRef>
              <c:f>Лист1!$A$2:$A$6</c:f>
              <c:strCache>
                <c:ptCount val="5"/>
                <c:pt idx="0">
                  <c:v>I класс</c:v>
                </c:pt>
                <c:pt idx="1">
                  <c:v>II класс</c:v>
                </c:pt>
                <c:pt idx="2">
                  <c:v>III класс</c:v>
                </c:pt>
                <c:pt idx="3">
                  <c:v>IV класс</c:v>
                </c:pt>
                <c:pt idx="4">
                  <c:v>Не ОПО</c:v>
                </c:pt>
              </c:strCache>
            </c:strRef>
          </c:cat>
          <c:val>
            <c:numRef>
              <c:f>Лист1!$B$2:$B$6</c:f>
              <c:numCache>
                <c:formatCode>General</c:formatCode>
                <c:ptCount val="5"/>
                <c:pt idx="0">
                  <c:v>1</c:v>
                </c:pt>
                <c:pt idx="1">
                  <c:v>25</c:v>
                </c:pt>
                <c:pt idx="2">
                  <c:v>90</c:v>
                </c:pt>
                <c:pt idx="3">
                  <c:v>2</c:v>
                </c:pt>
                <c:pt idx="4">
                  <c:v>72</c:v>
                </c:pt>
              </c:numCache>
            </c:numRef>
          </c:val>
          <c:extLst xmlns:c16r2="http://schemas.microsoft.com/office/drawing/2015/06/chart">
            <c:ext xmlns:c16="http://schemas.microsoft.com/office/drawing/2014/chart" uri="{C3380CC4-5D6E-409C-BE32-E72D297353CC}">
              <c16:uniqueId val="{00000000-91AE-4097-A9B3-C8F0CA028B1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104399408296202"/>
          <c:y val="7.6903281790238809E-2"/>
          <c:w val="0.46198493377279065"/>
          <c:h val="0.75597534617365747"/>
        </c:manualLayout>
      </c:layout>
      <c:pieChart>
        <c:varyColors val="1"/>
        <c:ser>
          <c:idx val="0"/>
          <c:order val="0"/>
          <c:tx>
            <c:strRef>
              <c:f>Лист1!$B$1</c:f>
              <c:strCache>
                <c:ptCount val="1"/>
                <c:pt idx="0">
                  <c:v>Столбец1</c:v>
                </c:pt>
              </c:strCache>
            </c:strRef>
          </c:tx>
          <c:dPt>
            <c:idx val="0"/>
            <c:bubble3D val="0"/>
            <c:spPr>
              <a:solidFill>
                <a:srgbClr val="FFFF99"/>
              </a:solidFill>
              <a:ln w="19050">
                <a:solidFill>
                  <a:schemeClr val="lt1"/>
                </a:solidFill>
              </a:ln>
              <a:effectLst/>
            </c:spPr>
            <c:extLst xmlns:c16r2="http://schemas.microsoft.com/office/drawing/2015/06/chart">
              <c:ext xmlns:c16="http://schemas.microsoft.com/office/drawing/2014/chart" uri="{C3380CC4-5D6E-409C-BE32-E72D297353CC}">
                <c16:uniqueId val="{00000001-91AE-4097-A9B3-C8F0CA028B17}"/>
              </c:ext>
            </c:extLst>
          </c:dPt>
          <c:dPt>
            <c:idx val="1"/>
            <c:bubble3D val="0"/>
            <c:spPr>
              <a:solidFill>
                <a:schemeClr val="accent2"/>
              </a:solidFill>
              <a:ln w="19050">
                <a:solidFill>
                  <a:schemeClr val="lt1"/>
                </a:solidFill>
              </a:ln>
              <a:effectLst/>
            </c:spPr>
          </c:dPt>
          <c:dPt>
            <c:idx val="2"/>
            <c:bubble3D val="0"/>
            <c:spPr>
              <a:solidFill>
                <a:schemeClr val="accent3">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91AE-4097-A9B3-C8F0CA028B17}"/>
              </c:ext>
            </c:extLst>
          </c:dPt>
          <c:dPt>
            <c:idx val="3"/>
            <c:bubble3D val="0"/>
            <c:spPr>
              <a:solidFill>
                <a:srgbClr val="FF0000"/>
              </a:solidFill>
              <a:ln w="19050">
                <a:solidFill>
                  <a:schemeClr val="lt1"/>
                </a:solidFill>
              </a:ln>
              <a:effectLst/>
            </c:spPr>
            <c:extLst xmlns:c16r2="http://schemas.microsoft.com/office/drawing/2015/06/chart">
              <c:ext xmlns:c16="http://schemas.microsoft.com/office/drawing/2014/chart" uri="{C3380CC4-5D6E-409C-BE32-E72D297353CC}">
                <c16:uniqueId val="{00000002-91AE-4097-A9B3-C8F0CA028B17}"/>
              </c:ext>
            </c:extLst>
          </c:dPt>
          <c:dPt>
            <c:idx val="4"/>
            <c:bubble3D val="0"/>
            <c:spPr>
              <a:solidFill>
                <a:schemeClr val="accent5"/>
              </a:solidFill>
              <a:ln w="19050">
                <a:solidFill>
                  <a:schemeClr val="lt1"/>
                </a:solidFill>
              </a:ln>
              <a:effectLst/>
            </c:spPr>
          </c:dPt>
          <c:dLbls>
            <c:dLbl>
              <c:idx val="0"/>
              <c:layout>
                <c:manualLayout>
                  <c:x val="-1.5731148185181131E-2"/>
                  <c:y val="-7.4088990112209756E-3"/>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91AE-4097-A9B3-C8F0CA028B17}"/>
                </c:ext>
              </c:extLst>
            </c:dLbl>
            <c:dLbl>
              <c:idx val="3"/>
              <c:layout>
                <c:manualLayout>
                  <c:x val="-2.0650997625778805E-3"/>
                  <c:y val="6.499235775149563E-2"/>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91AE-4097-A9B3-C8F0CA028B1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RU"/>
              </a:p>
            </c:txPr>
            <c:dLblPos val="bestFit"/>
            <c:showLegendKey val="0"/>
            <c:showVal val="1"/>
            <c:showCatName val="0"/>
            <c:showSerName val="0"/>
            <c:showPercent val="0"/>
            <c:showBubbleSize val="0"/>
            <c:showLeaderLines val="1"/>
            <c:leaderLines>
              <c:spPr>
                <a:ln w="9525" cap="flat" cmpd="sng" algn="ctr">
                  <a:solidFill>
                    <a:schemeClr val="tx1"/>
                  </a:solidFill>
                  <a:round/>
                </a:ln>
                <a:effectLst/>
              </c:spPr>
            </c:leaderLines>
            <c:extLst xmlns:c16r2="http://schemas.microsoft.com/office/drawing/2015/06/chart">
              <c:ext xmlns:c15="http://schemas.microsoft.com/office/drawing/2012/chart" uri="{CE6537A1-D6FC-4f65-9D91-7224C49458BB}">
                <c15:layout/>
              </c:ext>
            </c:extLst>
          </c:dLbls>
          <c:cat>
            <c:strRef>
              <c:f>Лист1!$A$2:$A$5</c:f>
              <c:strCache>
                <c:ptCount val="4"/>
                <c:pt idx="0">
                  <c:v>Сервисные</c:v>
                </c:pt>
                <c:pt idx="1">
                  <c:v>Нерудные</c:v>
                </c:pt>
                <c:pt idx="2">
                  <c:v>Рудные</c:v>
                </c:pt>
                <c:pt idx="3">
                  <c:v>Общераспространенные полезные ископаемые</c:v>
                </c:pt>
              </c:strCache>
            </c:strRef>
          </c:cat>
          <c:val>
            <c:numRef>
              <c:f>Лист1!$B$2:$B$5</c:f>
              <c:numCache>
                <c:formatCode>General</c:formatCode>
                <c:ptCount val="4"/>
                <c:pt idx="0">
                  <c:v>15</c:v>
                </c:pt>
                <c:pt idx="1">
                  <c:v>17</c:v>
                </c:pt>
                <c:pt idx="2">
                  <c:v>1</c:v>
                </c:pt>
                <c:pt idx="3">
                  <c:v>3</c:v>
                </c:pt>
              </c:numCache>
            </c:numRef>
          </c:val>
          <c:extLst xmlns:c16r2="http://schemas.microsoft.com/office/drawing/2015/06/chart">
            <c:ext xmlns:c16="http://schemas.microsoft.com/office/drawing/2014/chart" uri="{C3380CC4-5D6E-409C-BE32-E72D297353CC}">
              <c16:uniqueId val="{00000000-91AE-4097-A9B3-C8F0CA028B1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Лист1!$B$1</c:f>
              <c:strCache>
                <c:ptCount val="1"/>
                <c:pt idx="0">
                  <c:v>Столбец1</c:v>
                </c:pt>
              </c:strCache>
            </c:strRef>
          </c:tx>
          <c:dPt>
            <c:idx val="0"/>
            <c:bubble3D val="0"/>
            <c:spPr>
              <a:solidFill>
                <a:schemeClr val="accent3">
                  <a:lumMod val="40000"/>
                  <a:lumOff val="60000"/>
                </a:schemeClr>
              </a:solidFill>
            </c:spPr>
          </c:dPt>
          <c:dPt>
            <c:idx val="1"/>
            <c:bubble3D val="0"/>
            <c:spPr>
              <a:solidFill>
                <a:schemeClr val="bg2">
                  <a:lumMod val="90000"/>
                </a:schemeClr>
              </a:solidFill>
            </c:spPr>
          </c:dPt>
          <c:dPt>
            <c:idx val="2"/>
            <c:bubble3D val="0"/>
            <c:spPr>
              <a:solidFill>
                <a:srgbClr val="E8EE96"/>
              </a:solidFill>
            </c:spPr>
          </c:dPt>
          <c:dLbls>
            <c:showLegendKey val="0"/>
            <c:showVal val="1"/>
            <c:showCatName val="0"/>
            <c:showSerName val="0"/>
            <c:showPercent val="0"/>
            <c:showBubbleSize val="0"/>
            <c:showLeaderLines val="1"/>
          </c:dLbls>
          <c:cat>
            <c:strRef>
              <c:f>Лист1!$A$2:$A$4</c:f>
              <c:strCache>
                <c:ptCount val="3"/>
                <c:pt idx="0">
                  <c:v>I класса опасности </c:v>
                </c:pt>
                <c:pt idx="1">
                  <c:v>II класса опасности </c:v>
                </c:pt>
                <c:pt idx="2">
                  <c:v>III класса опасности </c:v>
                </c:pt>
              </c:strCache>
            </c:strRef>
          </c:cat>
          <c:val>
            <c:numRef>
              <c:f>Лист1!$B$2:$B$4</c:f>
              <c:numCache>
                <c:formatCode>General</c:formatCode>
                <c:ptCount val="3"/>
                <c:pt idx="0">
                  <c:v>1</c:v>
                </c:pt>
                <c:pt idx="1">
                  <c:v>1</c:v>
                </c:pt>
                <c:pt idx="2">
                  <c:v>5</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ru-RU"/>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0.01257</cdr:y>
    </cdr:from>
    <cdr:to>
      <cdr:x>0.91379</cdr:x>
      <cdr:y>0.14541</cdr:y>
    </cdr:to>
    <cdr:sp macro="" textlink="">
      <cdr:nvSpPr>
        <cdr:cNvPr id="2" name="Прямоугольник 1"/>
        <cdr:cNvSpPr/>
      </cdr:nvSpPr>
      <cdr:spPr>
        <a:xfrm xmlns:a="http://schemas.openxmlformats.org/drawingml/2006/main">
          <a:off x="0" y="66961"/>
          <a:ext cx="7776864" cy="707886"/>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just"/>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Г</a:t>
          </a:r>
          <a:r>
            <a:rPr lang="ru-RU" sz="2000" dirty="0" smtClean="0">
              <a:latin typeface="Times New Roman" panose="02020603050405020304" pitchFamily="18" charset="0"/>
              <a:cs typeface="Times New Roman" panose="02020603050405020304" pitchFamily="18" charset="0"/>
            </a:rPr>
            <a:t>орнорудная </a:t>
          </a:r>
          <a:r>
            <a:rPr lang="ru-RU" sz="2000" dirty="0">
              <a:latin typeface="Times New Roman" panose="02020603050405020304" pitchFamily="18" charset="0"/>
              <a:cs typeface="Times New Roman" panose="02020603050405020304" pitchFamily="18" charset="0"/>
            </a:rPr>
            <a:t>и </a:t>
          </a:r>
          <a:r>
            <a:rPr lang="ru-RU" sz="2000" dirty="0" smtClean="0">
              <a:latin typeface="Times New Roman" panose="02020603050405020304" pitchFamily="18" charset="0"/>
              <a:cs typeface="Times New Roman" panose="02020603050405020304" pitchFamily="18" charset="0"/>
            </a:rPr>
            <a:t>нерудная</a:t>
          </a:r>
        </a:p>
        <a:p xmlns:a="http://schemas.openxmlformats.org/drawingml/2006/main">
          <a:pPr algn="just"/>
          <a:r>
            <a:rPr lang="ru-RU" sz="2000" dirty="0" smtClean="0">
              <a:latin typeface="Times New Roman" panose="02020603050405020304" pitchFamily="18" charset="0"/>
              <a:cs typeface="Times New Roman" panose="02020603050405020304" pitchFamily="18" charset="0"/>
            </a:rPr>
            <a:t> промышленность</a:t>
          </a:r>
          <a:endParaRPr lang="ru-RU" sz="2000" dirty="0">
            <a:latin typeface="Times New Roman" panose="02020603050405020304" pitchFamily="18" charset="0"/>
            <a:cs typeface="Times New Roman" panose="02020603050405020304" pitchFamily="18"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4D29959-ABC0-4E64-8131-3DFD39A0DFBC}" type="datetimeFigureOut">
              <a:rPr lang="ru-RU" smtClean="0"/>
              <a:t>16.09.2024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312A07-3864-4DB5-887D-EFDE8582C09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4D29959-ABC0-4E64-8131-3DFD39A0DFBC}" type="datetimeFigureOut">
              <a:rPr lang="ru-RU" smtClean="0"/>
              <a:t>16.09.2024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312A07-3864-4DB5-887D-EFDE8582C09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D29959-ABC0-4E64-8131-3DFD39A0DFBC}" type="datetimeFigureOut">
              <a:rPr lang="ru-RU" smtClean="0"/>
              <a:t>16.09.2024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312A07-3864-4DB5-887D-EFDE8582C09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4D29959-ABC0-4E64-8131-3DFD39A0DFBC}" type="datetimeFigureOut">
              <a:rPr lang="ru-RU" smtClean="0"/>
              <a:t>16.09.2024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312A07-3864-4DB5-887D-EFDE8582C09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D29959-ABC0-4E64-8131-3DFD39A0DFBC}" type="datetimeFigureOut">
              <a:rPr lang="ru-RU" smtClean="0"/>
              <a:t>16.09.2024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312A07-3864-4DB5-887D-EFDE8582C09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4D29959-ABC0-4E64-8131-3DFD39A0DFBC}" type="datetimeFigureOut">
              <a:rPr lang="ru-RU" smtClean="0"/>
              <a:t>16.09.2024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312A07-3864-4DB5-887D-EFDE8582C09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4D29959-ABC0-4E64-8131-3DFD39A0DFBC}" type="datetimeFigureOut">
              <a:rPr lang="ru-RU" smtClean="0"/>
              <a:t>16.09.2024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0312A07-3864-4DB5-887D-EFDE8582C09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4D29959-ABC0-4E64-8131-3DFD39A0DFBC}" type="datetimeFigureOut">
              <a:rPr lang="ru-RU" smtClean="0"/>
              <a:t>16.09.2024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0312A07-3864-4DB5-887D-EFDE8582C09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29959-ABC0-4E64-8131-3DFD39A0DFBC}" type="datetimeFigureOut">
              <a:rPr lang="ru-RU" smtClean="0"/>
              <a:t>16.09.2024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0312A07-3864-4DB5-887D-EFDE8582C09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D29959-ABC0-4E64-8131-3DFD39A0DFBC}" type="datetimeFigureOut">
              <a:rPr lang="ru-RU" smtClean="0"/>
              <a:t>16.09.2024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312A07-3864-4DB5-887D-EFDE8582C090}"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D29959-ABC0-4E64-8131-3DFD39A0DFBC}" type="datetimeFigureOut">
              <a:rPr lang="ru-RU" smtClean="0"/>
              <a:t>16.09.2024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312A07-3864-4DB5-887D-EFDE8582C09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4D29959-ABC0-4E64-8131-3DFD39A0DFBC}" type="datetimeFigureOut">
              <a:rPr lang="ru-RU" smtClean="0"/>
              <a:t>16.09.2024</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0312A07-3864-4DB5-887D-EFDE8582C09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 name="Группа 4"/>
          <p:cNvGrpSpPr/>
          <p:nvPr/>
        </p:nvGrpSpPr>
        <p:grpSpPr>
          <a:xfrm>
            <a:off x="0" y="44624"/>
            <a:ext cx="9107488" cy="1189038"/>
            <a:chOff x="35496" y="44624"/>
            <a:chExt cx="9107488" cy="1189038"/>
          </a:xfrm>
        </p:grpSpPr>
        <p:grpSp>
          <p:nvGrpSpPr>
            <p:cNvPr id="6" name="Группа 24"/>
            <p:cNvGrpSpPr/>
            <p:nvPr/>
          </p:nvGrpSpPr>
          <p:grpSpPr>
            <a:xfrm>
              <a:off x="35496" y="332656"/>
              <a:ext cx="9107488" cy="419795"/>
              <a:chOff x="35496" y="332656"/>
              <a:chExt cx="9107488" cy="419795"/>
            </a:xfrm>
          </p:grpSpPr>
          <p:sp>
            <p:nvSpPr>
              <p:cNvPr id="11"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2"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3"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10"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0" y="1233662"/>
            <a:ext cx="9107488" cy="1477328"/>
          </a:xfrm>
          <a:prstGeom prst="rect">
            <a:avLst/>
          </a:prstGeom>
          <a:noFill/>
        </p:spPr>
        <p:txBody>
          <a:bodyPr wrap="square" rtlCol="0">
            <a:spAutoFit/>
          </a:bodyPr>
          <a:lstStyle/>
          <a:p>
            <a:pPr algn="ctr"/>
            <a:r>
              <a:rPr lang="ru-RU" b="1" dirty="0">
                <a:latin typeface="Times New Roman" pitchFamily="18" charset="0"/>
                <a:cs typeface="Times New Roman" pitchFamily="18" charset="0"/>
              </a:rPr>
              <a:t>ФЕДЕРАЛЬНАЯ СЛУЖБА ПО ЭКОЛОГИЧЕСКОМУ, ТЕХНОЛОГИЧЕСКОМУ И АТОМНОМУ НАДЗОРУ</a:t>
            </a:r>
          </a:p>
          <a:p>
            <a:pPr algn="ctr"/>
            <a:r>
              <a:rPr lang="ru-RU" b="1" dirty="0">
                <a:latin typeface="Times New Roman" pitchFamily="18" charset="0"/>
                <a:cs typeface="Times New Roman" pitchFamily="18" charset="0"/>
              </a:rPr>
              <a:t>(РОСТЕХНАДЗОР</a:t>
            </a:r>
            <a:r>
              <a:rPr lang="ru-RU" b="1" dirty="0" smtClean="0">
                <a:latin typeface="Times New Roman" pitchFamily="18" charset="0"/>
                <a:cs typeface="Times New Roman" pitchFamily="18" charset="0"/>
              </a:rPr>
              <a:t>)</a:t>
            </a:r>
          </a:p>
          <a:p>
            <a:pPr algn="ctr"/>
            <a:endParaRPr lang="ru-RU" dirty="0">
              <a:latin typeface="Times New Roman" pitchFamily="18" charset="0"/>
              <a:cs typeface="Times New Roman" pitchFamily="18" charset="0"/>
            </a:endParaRPr>
          </a:p>
          <a:p>
            <a:pPr algn="ctr"/>
            <a:r>
              <a:rPr lang="ru-RU" b="1" dirty="0">
                <a:latin typeface="Times New Roman" pitchFamily="18" charset="0"/>
                <a:cs typeface="Times New Roman" pitchFamily="18" charset="0"/>
              </a:rPr>
              <a:t>СЕВЕРО-ЗАПАДНОЕ УПРАВЛЕНИЕ</a:t>
            </a:r>
            <a:endParaRPr lang="ru-RU" dirty="0">
              <a:latin typeface="Times New Roman" pitchFamily="18" charset="0"/>
              <a:cs typeface="Times New Roman" pitchFamily="18" charset="0"/>
            </a:endParaRPr>
          </a:p>
        </p:txBody>
      </p:sp>
      <p:sp>
        <p:nvSpPr>
          <p:cNvPr id="17" name="Прямоугольник 16"/>
          <p:cNvSpPr/>
          <p:nvPr/>
        </p:nvSpPr>
        <p:spPr>
          <a:xfrm>
            <a:off x="362608" y="3212976"/>
            <a:ext cx="8424936" cy="1569660"/>
          </a:xfrm>
          <a:prstGeom prst="rect">
            <a:avLst/>
          </a:prstGeom>
        </p:spPr>
        <p:txBody>
          <a:bodyPr wrap="square">
            <a:spAutoFit/>
          </a:bodyPr>
          <a:lstStyle/>
          <a:p>
            <a:pPr algn="ctr"/>
            <a:r>
              <a:rPr lang="ru-RU" sz="2400" b="1" dirty="0">
                <a:latin typeface="Times New Roman" pitchFamily="18" charset="0"/>
                <a:cs typeface="Times New Roman" pitchFamily="18" charset="0"/>
              </a:rPr>
              <a:t>Обзор правоприменительной практики. Показатели надзорной деятельности. Итоги контрольно-надзорной деятельности по горному надзору. Профилактические мероприятия в рамках горного надзора</a:t>
            </a:r>
          </a:p>
        </p:txBody>
      </p:sp>
      <p:sp>
        <p:nvSpPr>
          <p:cNvPr id="19" name="Прямоугольник 18"/>
          <p:cNvSpPr/>
          <p:nvPr/>
        </p:nvSpPr>
        <p:spPr>
          <a:xfrm>
            <a:off x="4553744" y="5877272"/>
            <a:ext cx="4453604" cy="830997"/>
          </a:xfrm>
          <a:prstGeom prst="rect">
            <a:avLst/>
          </a:prstGeom>
        </p:spPr>
        <p:txBody>
          <a:bodyPr wrap="square">
            <a:spAutoFit/>
          </a:bodyPr>
          <a:lstStyle/>
          <a:p>
            <a:pPr algn="r"/>
            <a:r>
              <a:rPr lang="ru-RU" sz="1600" dirty="0" smtClean="0">
                <a:latin typeface="Times New Roman" pitchFamily="18" charset="0"/>
                <a:cs typeface="Times New Roman" pitchFamily="18" charset="0"/>
              </a:rPr>
              <a:t>Докладчик: </a:t>
            </a:r>
            <a:r>
              <a:rPr lang="ru-RU" sz="1600" dirty="0" err="1" smtClean="0">
                <a:latin typeface="Times New Roman" pitchFamily="18" charset="0"/>
                <a:cs typeface="Times New Roman" pitchFamily="18" charset="0"/>
              </a:rPr>
              <a:t>Чикин</a:t>
            </a:r>
            <a:r>
              <a:rPr lang="ru-RU" sz="1600" dirty="0" smtClean="0">
                <a:latin typeface="Times New Roman" pitchFamily="18" charset="0"/>
                <a:cs typeface="Times New Roman" pitchFamily="18" charset="0"/>
              </a:rPr>
              <a:t> Александр Юрьевич,</a:t>
            </a:r>
          </a:p>
          <a:p>
            <a:pPr algn="r"/>
            <a:r>
              <a:rPr lang="ru-RU" sz="1600" dirty="0" smtClean="0">
                <a:latin typeface="Times New Roman" pitchFamily="18" charset="0"/>
                <a:cs typeface="Times New Roman" pitchFamily="18" charset="0"/>
              </a:rPr>
              <a:t>начальник отдела промышленной безопасности</a:t>
            </a:r>
          </a:p>
          <a:p>
            <a:pPr algn="r"/>
            <a:r>
              <a:rPr lang="ru-RU" sz="1600" dirty="0" smtClean="0">
                <a:latin typeface="Times New Roman" pitchFamily="18" charset="0"/>
                <a:cs typeface="Times New Roman" pitchFamily="18" charset="0"/>
              </a:rPr>
              <a:t>по Республике Карелия</a:t>
            </a:r>
            <a:endParaRPr lang="ru-RU" sz="1600" dirty="0">
              <a:latin typeface="Times New Roman" pitchFamily="18" charset="0"/>
              <a:cs typeface="Times New Roman" pitchFamily="18" charset="0"/>
            </a:endParaRPr>
          </a:p>
        </p:txBody>
      </p:sp>
      <p:sp>
        <p:nvSpPr>
          <p:cNvPr id="2" name="TextBox 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46644617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0" name="Группа 19"/>
          <p:cNvGrpSpPr/>
          <p:nvPr/>
        </p:nvGrpSpPr>
        <p:grpSpPr>
          <a:xfrm>
            <a:off x="35496" y="44624"/>
            <a:ext cx="9107488" cy="1189038"/>
            <a:chOff x="35496" y="44624"/>
            <a:chExt cx="9107488" cy="1189038"/>
          </a:xfrm>
        </p:grpSpPr>
        <p:grpSp>
          <p:nvGrpSpPr>
            <p:cNvPr id="21" name="Группа 24"/>
            <p:cNvGrpSpPr/>
            <p:nvPr/>
          </p:nvGrpSpPr>
          <p:grpSpPr>
            <a:xfrm>
              <a:off x="35496" y="332656"/>
              <a:ext cx="9107488" cy="419795"/>
              <a:chOff x="35496" y="332656"/>
              <a:chExt cx="9107488" cy="419795"/>
            </a:xfrm>
          </p:grpSpPr>
          <p:sp>
            <p:nvSpPr>
              <p:cNvPr id="28"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29"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30"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27"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Box 8"/>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10</a:t>
            </a:r>
            <a:endParaRPr lang="ru-RU" sz="1400" dirty="0">
              <a:latin typeface="Times New Roman" pitchFamily="18" charset="0"/>
              <a:cs typeface="Times New Roman" pitchFamily="18" charset="0"/>
            </a:endParaRPr>
          </a:p>
        </p:txBody>
      </p:sp>
      <p:graphicFrame>
        <p:nvGraphicFramePr>
          <p:cNvPr id="6" name="Диаграмма 5"/>
          <p:cNvGraphicFramePr/>
          <p:nvPr>
            <p:extLst>
              <p:ext uri="{D42A27DB-BD31-4B8C-83A1-F6EECF244321}">
                <p14:modId xmlns:p14="http://schemas.microsoft.com/office/powerpoint/2010/main" val="63147266"/>
              </p:ext>
            </p:extLst>
          </p:nvPr>
        </p:nvGraphicFramePr>
        <p:xfrm>
          <a:off x="51895" y="1341040"/>
          <a:ext cx="8510564" cy="532859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465472" y="752451"/>
            <a:ext cx="8856984" cy="707886"/>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Виды  направления федерального государственного </a:t>
            </a:r>
          </a:p>
          <a:p>
            <a:pPr algn="ctr"/>
            <a:r>
              <a:rPr lang="ru-RU" sz="2000" b="1" dirty="0" smtClean="0">
                <a:latin typeface="Times New Roman" pitchFamily="18" charset="0"/>
                <a:cs typeface="Times New Roman" pitchFamily="18" charset="0"/>
              </a:rPr>
              <a:t>горного надзора</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217361727"/>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 name="TextBox 22"/>
          <p:cNvSpPr txBox="1"/>
          <p:nvPr/>
        </p:nvSpPr>
        <p:spPr>
          <a:xfrm>
            <a:off x="160748" y="848941"/>
            <a:ext cx="8856984" cy="769441"/>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Деятельность </a:t>
            </a:r>
            <a:r>
              <a:rPr lang="ru-RU" sz="2000" b="1" dirty="0">
                <a:latin typeface="Times New Roman" pitchFamily="18" charset="0"/>
                <a:cs typeface="Times New Roman" pitchFamily="18" charset="0"/>
              </a:rPr>
              <a:t>по производству маркшейдерских работ</a:t>
            </a:r>
            <a:endParaRPr lang="ru-RU" sz="2000" b="1" dirty="0" smtClean="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grpSp>
        <p:nvGrpSpPr>
          <p:cNvPr id="20" name="Группа 19"/>
          <p:cNvGrpSpPr/>
          <p:nvPr/>
        </p:nvGrpSpPr>
        <p:grpSpPr>
          <a:xfrm>
            <a:off x="35496" y="44624"/>
            <a:ext cx="9107488" cy="1189038"/>
            <a:chOff x="35496" y="44624"/>
            <a:chExt cx="9107488" cy="1189038"/>
          </a:xfrm>
        </p:grpSpPr>
        <p:grpSp>
          <p:nvGrpSpPr>
            <p:cNvPr id="21" name="Группа 24"/>
            <p:cNvGrpSpPr/>
            <p:nvPr/>
          </p:nvGrpSpPr>
          <p:grpSpPr>
            <a:xfrm>
              <a:off x="35496" y="332656"/>
              <a:ext cx="9107488" cy="419795"/>
              <a:chOff x="35496" y="332656"/>
              <a:chExt cx="9107488" cy="419795"/>
            </a:xfrm>
          </p:grpSpPr>
          <p:sp>
            <p:nvSpPr>
              <p:cNvPr id="28"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29"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30"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27"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Box 8"/>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11</a:t>
            </a:r>
            <a:endParaRPr lang="ru-RU" sz="1400" dirty="0">
              <a:latin typeface="Times New Roman" pitchFamily="18" charset="0"/>
              <a:cs typeface="Times New Roman" pitchFamily="18" charset="0"/>
            </a:endParaRPr>
          </a:p>
        </p:txBody>
      </p:sp>
      <p:graphicFrame>
        <p:nvGraphicFramePr>
          <p:cNvPr id="6" name="Диаграмма 5"/>
          <p:cNvGraphicFramePr/>
          <p:nvPr>
            <p:extLst>
              <p:ext uri="{D42A27DB-BD31-4B8C-83A1-F6EECF244321}">
                <p14:modId xmlns:p14="http://schemas.microsoft.com/office/powerpoint/2010/main" val="2892920279"/>
              </p:ext>
            </p:extLst>
          </p:nvPr>
        </p:nvGraphicFramePr>
        <p:xfrm>
          <a:off x="309908" y="1412776"/>
          <a:ext cx="8510564" cy="53285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6956042"/>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 name="TextBox 22"/>
          <p:cNvSpPr txBox="1"/>
          <p:nvPr/>
        </p:nvSpPr>
        <p:spPr>
          <a:xfrm>
            <a:off x="539552" y="824425"/>
            <a:ext cx="8856984" cy="707886"/>
          </a:xfrm>
          <a:prstGeom prst="rect">
            <a:avLst/>
          </a:prstGeom>
          <a:noFill/>
        </p:spPr>
        <p:txBody>
          <a:bodyPr wrap="square" rtlCol="0">
            <a:spAutoFit/>
          </a:bodyPr>
          <a:lstStyle/>
          <a:p>
            <a:pPr algn="ctr"/>
            <a:r>
              <a:rPr lang="ru-RU" sz="2000" b="1" dirty="0">
                <a:latin typeface="Times New Roman" pitchFamily="18" charset="0"/>
                <a:cs typeface="Times New Roman" pitchFamily="18" charset="0"/>
              </a:rPr>
              <a:t>Надзор за производством, хранением и применением взрывчатых материалов промышленного назначения</a:t>
            </a:r>
            <a:endParaRPr lang="ru-RU" sz="2400" dirty="0">
              <a:latin typeface="Times New Roman" pitchFamily="18" charset="0"/>
              <a:cs typeface="Times New Roman" pitchFamily="18" charset="0"/>
            </a:endParaRPr>
          </a:p>
        </p:txBody>
      </p:sp>
      <p:grpSp>
        <p:nvGrpSpPr>
          <p:cNvPr id="20" name="Группа 19"/>
          <p:cNvGrpSpPr/>
          <p:nvPr/>
        </p:nvGrpSpPr>
        <p:grpSpPr>
          <a:xfrm>
            <a:off x="35496" y="44624"/>
            <a:ext cx="9107488" cy="1189038"/>
            <a:chOff x="35496" y="44624"/>
            <a:chExt cx="9107488" cy="1189038"/>
          </a:xfrm>
        </p:grpSpPr>
        <p:grpSp>
          <p:nvGrpSpPr>
            <p:cNvPr id="21" name="Группа 24"/>
            <p:cNvGrpSpPr/>
            <p:nvPr/>
          </p:nvGrpSpPr>
          <p:grpSpPr>
            <a:xfrm>
              <a:off x="35496" y="332656"/>
              <a:ext cx="9107488" cy="419795"/>
              <a:chOff x="35496" y="332656"/>
              <a:chExt cx="9107488" cy="419795"/>
            </a:xfrm>
          </p:grpSpPr>
          <p:sp>
            <p:nvSpPr>
              <p:cNvPr id="28"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29"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30"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27"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Box 8"/>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12</a:t>
            </a:r>
            <a:endParaRPr lang="ru-RU" sz="1400" dirty="0">
              <a:latin typeface="Times New Roman" pitchFamily="18" charset="0"/>
              <a:cs typeface="Times New Roman" pitchFamily="18" charset="0"/>
            </a:endParaRPr>
          </a:p>
        </p:txBody>
      </p:sp>
      <p:graphicFrame>
        <p:nvGraphicFramePr>
          <p:cNvPr id="4" name="Диаграмма 3"/>
          <p:cNvGraphicFramePr/>
          <p:nvPr>
            <p:extLst>
              <p:ext uri="{D42A27DB-BD31-4B8C-83A1-F6EECF244321}">
                <p14:modId xmlns:p14="http://schemas.microsoft.com/office/powerpoint/2010/main" val="3440704020"/>
              </p:ext>
            </p:extLst>
          </p:nvPr>
        </p:nvGraphicFramePr>
        <p:xfrm>
          <a:off x="1691680" y="198884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8489014"/>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274412" y="980728"/>
            <a:ext cx="8618068" cy="120032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Основные показатели контрольной (надзорной) деятельности горного надзора (по итогам 6 месяцев 2024 года)</a:t>
            </a:r>
            <a:endParaRPr lang="ru-RU" sz="2400" b="1" dirty="0">
              <a:latin typeface="Times New Roman" pitchFamily="18" charset="0"/>
              <a:cs typeface="Times New Roman" pitchFamily="18" charset="0"/>
            </a:endParaRPr>
          </a:p>
        </p:txBody>
      </p:sp>
      <p:sp>
        <p:nvSpPr>
          <p:cNvPr id="3" name="TextBox 2"/>
          <p:cNvSpPr txBox="1"/>
          <p:nvPr/>
        </p:nvSpPr>
        <p:spPr>
          <a:xfrm>
            <a:off x="244709" y="2276872"/>
            <a:ext cx="8719779" cy="2554545"/>
          </a:xfrm>
          <a:prstGeom prst="rect">
            <a:avLst/>
          </a:prstGeom>
          <a:noFill/>
        </p:spPr>
        <p:txBody>
          <a:bodyPr wrap="square" rtlCol="0">
            <a:spAutoFit/>
          </a:bodyPr>
          <a:lstStyle/>
          <a:p>
            <a:pPr algn="just"/>
            <a:r>
              <a:rPr lang="ru-RU" sz="2000" dirty="0">
                <a:latin typeface="Times New Roman" pitchFamily="18" charset="0"/>
                <a:cs typeface="Times New Roman" pitchFamily="18" charset="0"/>
              </a:rPr>
              <a:t>П</a:t>
            </a:r>
            <a:r>
              <a:rPr lang="ru-RU" sz="2000" dirty="0" smtClean="0">
                <a:latin typeface="Times New Roman" pitchFamily="18" charset="0"/>
                <a:cs typeface="Times New Roman" pitchFamily="18" charset="0"/>
              </a:rPr>
              <a:t>роведено 9 плановых </a:t>
            </a:r>
            <a:r>
              <a:rPr lang="ru-RU" sz="2000" dirty="0">
                <a:latin typeface="Times New Roman" pitchFamily="18" charset="0"/>
                <a:cs typeface="Times New Roman" pitchFamily="18" charset="0"/>
              </a:rPr>
              <a:t>проверок юридических </a:t>
            </a:r>
            <a:r>
              <a:rPr lang="ru-RU" sz="2000" dirty="0" smtClean="0">
                <a:latin typeface="Times New Roman" pitchFamily="18" charset="0"/>
                <a:cs typeface="Times New Roman" pitchFamily="18" charset="0"/>
              </a:rPr>
              <a:t>лиц в рамках: </a:t>
            </a:r>
          </a:p>
          <a:p>
            <a:pPr marL="342900" indent="-342900" algn="just">
              <a:buFontTx/>
              <a:buChar char="-"/>
            </a:pPr>
            <a:r>
              <a:rPr lang="ru-RU" sz="2000" dirty="0" smtClean="0">
                <a:latin typeface="Times New Roman" pitchFamily="18" charset="0"/>
                <a:cs typeface="Times New Roman" pitchFamily="18" charset="0"/>
              </a:rPr>
              <a:t>федерального </a:t>
            </a:r>
            <a:r>
              <a:rPr lang="ru-RU" sz="2000" dirty="0">
                <a:latin typeface="Times New Roman" pitchFamily="18" charset="0"/>
                <a:cs typeface="Times New Roman" pitchFamily="18" charset="0"/>
              </a:rPr>
              <a:t>государственного надзора в области промышленной </a:t>
            </a:r>
            <a:r>
              <a:rPr lang="ru-RU" sz="2000" dirty="0" smtClean="0">
                <a:latin typeface="Times New Roman" pitchFamily="18" charset="0"/>
                <a:cs typeface="Times New Roman" pitchFamily="18" charset="0"/>
              </a:rPr>
              <a:t>безопасности - 3; </a:t>
            </a:r>
          </a:p>
          <a:p>
            <a:pPr marL="342900" indent="-342900" algn="just">
              <a:buFontTx/>
              <a:buChar char="-"/>
            </a:pPr>
            <a:r>
              <a:rPr lang="ru-RU" sz="2000" dirty="0" smtClean="0">
                <a:latin typeface="Times New Roman" pitchFamily="18" charset="0"/>
                <a:cs typeface="Times New Roman" pitchFamily="18" charset="0"/>
              </a:rPr>
              <a:t>федерального </a:t>
            </a:r>
            <a:r>
              <a:rPr lang="ru-RU" sz="2000" dirty="0">
                <a:latin typeface="Times New Roman" pitchFamily="18" charset="0"/>
                <a:cs typeface="Times New Roman" pitchFamily="18" charset="0"/>
              </a:rPr>
              <a:t>государственного лицензионного контроля (надзора) за деятельностью, связанной с обращением взрывчатых материалов промышленного назначения </a:t>
            </a:r>
            <a:r>
              <a:rPr lang="ru-RU" sz="2000" dirty="0" smtClean="0">
                <a:latin typeface="Times New Roman" pitchFamily="18" charset="0"/>
                <a:cs typeface="Times New Roman" pitchFamily="18" charset="0"/>
              </a:rPr>
              <a:t>– 3;</a:t>
            </a:r>
            <a:endParaRPr lang="ru-RU" sz="2000" dirty="0">
              <a:latin typeface="Times New Roman" pitchFamily="18" charset="0"/>
              <a:cs typeface="Times New Roman" pitchFamily="18" charset="0"/>
            </a:endParaRPr>
          </a:p>
          <a:p>
            <a:pPr marL="342900" indent="-342900" algn="just">
              <a:buFontTx/>
              <a:buChar char="-"/>
            </a:pPr>
            <a:r>
              <a:rPr lang="ru-RU" sz="2000" dirty="0">
                <a:latin typeface="Times New Roman" pitchFamily="18" charset="0"/>
                <a:cs typeface="Times New Roman" pitchFamily="18" charset="0"/>
              </a:rPr>
              <a:t>федерального государственного лицензионного контроля (надзора) за производством маркшейдерских работ </a:t>
            </a:r>
            <a:r>
              <a:rPr lang="ru-RU" sz="2000" dirty="0" smtClean="0">
                <a:latin typeface="Times New Roman" pitchFamily="18" charset="0"/>
                <a:cs typeface="Times New Roman" pitchFamily="18" charset="0"/>
              </a:rPr>
              <a:t>– 3;</a:t>
            </a: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13</a:t>
            </a:r>
            <a:endParaRPr lang="ru-RU" sz="1400" dirty="0">
              <a:latin typeface="Times New Roman" pitchFamily="18" charset="0"/>
              <a:cs typeface="Times New Roman" pitchFamily="18" charset="0"/>
            </a:endParaRPr>
          </a:p>
        </p:txBody>
      </p:sp>
      <p:sp>
        <p:nvSpPr>
          <p:cNvPr id="13" name="TextBox 12"/>
          <p:cNvSpPr txBox="1"/>
          <p:nvPr/>
        </p:nvSpPr>
        <p:spPr>
          <a:xfrm>
            <a:off x="268233" y="5085184"/>
            <a:ext cx="8618068" cy="1015663"/>
          </a:xfrm>
          <a:prstGeom prst="rect">
            <a:avLst/>
          </a:prstGeom>
          <a:noFill/>
        </p:spPr>
        <p:txBody>
          <a:bodyPr wrap="square" rtlCol="0">
            <a:spAutoFit/>
          </a:bodyPr>
          <a:lstStyle/>
          <a:p>
            <a:pPr algn="just"/>
            <a:r>
              <a:rPr lang="ru-RU" sz="2000" i="1" dirty="0">
                <a:latin typeface="Times New Roman" pitchFamily="18" charset="0"/>
                <a:cs typeface="Times New Roman" pitchFamily="18" charset="0"/>
              </a:rPr>
              <a:t>выявлено 43 нарушений  требований промышленной безопасности опасных производственных </a:t>
            </a:r>
            <a:r>
              <a:rPr lang="ru-RU" sz="2000" i="1" dirty="0" smtClean="0">
                <a:latin typeface="Times New Roman" pitchFamily="18" charset="0"/>
                <a:cs typeface="Times New Roman" pitchFamily="18" charset="0"/>
              </a:rPr>
              <a:t>объектов, выдано </a:t>
            </a:r>
            <a:r>
              <a:rPr lang="ru-RU" sz="2000" i="1" dirty="0">
                <a:latin typeface="Times New Roman" pitchFamily="18" charset="0"/>
                <a:cs typeface="Times New Roman" pitchFamily="18" charset="0"/>
              </a:rPr>
              <a:t>7 предписаний об устранении выявленных нарушений.</a:t>
            </a:r>
          </a:p>
        </p:txBody>
      </p:sp>
    </p:spTree>
    <p:extLst>
      <p:ext uri="{BB962C8B-B14F-4D97-AF65-F5344CB8AC3E}">
        <p14:creationId xmlns:p14="http://schemas.microsoft.com/office/powerpoint/2010/main" val="374762027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346460" y="871400"/>
            <a:ext cx="8618068" cy="1200329"/>
          </a:xfrm>
          <a:prstGeom prst="rect">
            <a:avLst/>
          </a:prstGeom>
          <a:noFill/>
        </p:spPr>
        <p:txBody>
          <a:bodyPr wrap="square" rtlCol="0">
            <a:spAutoFit/>
          </a:bodyPr>
          <a:lstStyle/>
          <a:p>
            <a:pPr algn="ctr"/>
            <a:r>
              <a:rPr lang="ru-RU" sz="2400" b="1" dirty="0">
                <a:latin typeface="Times New Roman" pitchFamily="18" charset="0"/>
                <a:cs typeface="Times New Roman" pitchFamily="18" charset="0"/>
              </a:rPr>
              <a:t>Основные показатели контрольной (надзорной) деятельности горного надзора (по итогам 6 месяцев 2024 года)</a:t>
            </a:r>
          </a:p>
        </p:txBody>
      </p:sp>
      <p:sp>
        <p:nvSpPr>
          <p:cNvPr id="3" name="TextBox 2"/>
          <p:cNvSpPr txBox="1"/>
          <p:nvPr/>
        </p:nvSpPr>
        <p:spPr>
          <a:xfrm>
            <a:off x="244709" y="2276872"/>
            <a:ext cx="8719779" cy="3170099"/>
          </a:xfrm>
          <a:prstGeom prst="rect">
            <a:avLst/>
          </a:prstGeom>
          <a:noFill/>
        </p:spPr>
        <p:txBody>
          <a:bodyPr wrap="square" rtlCol="0">
            <a:spAutoFit/>
          </a:bodyPr>
          <a:lstStyle/>
          <a:p>
            <a:pPr marL="342900" indent="-342900" algn="just">
              <a:buFontTx/>
              <a:buChar char="-"/>
            </a:pPr>
            <a:r>
              <a:rPr lang="ru-RU" sz="2000" dirty="0">
                <a:latin typeface="Times New Roman" pitchFamily="18" charset="0"/>
                <a:cs typeface="Times New Roman" pitchFamily="18" charset="0"/>
              </a:rPr>
              <a:t>в режиме постоянного государственного надзора проведено </a:t>
            </a:r>
            <a:r>
              <a:rPr lang="ru-RU" sz="2000" dirty="0" smtClean="0">
                <a:latin typeface="Times New Roman" pitchFamily="18" charset="0"/>
                <a:cs typeface="Times New Roman" pitchFamily="18" charset="0"/>
              </a:rPr>
              <a:t>2 проверки </a:t>
            </a:r>
            <a:r>
              <a:rPr lang="ru-RU" sz="2000" dirty="0">
                <a:latin typeface="Times New Roman" pitchFamily="18" charset="0"/>
                <a:cs typeface="Times New Roman" pitchFamily="18" charset="0"/>
              </a:rPr>
              <a:t>в отношении </a:t>
            </a:r>
            <a:r>
              <a:rPr lang="ru-RU" sz="2000" dirty="0" smtClean="0">
                <a:latin typeface="Times New Roman" pitchFamily="18" charset="0"/>
                <a:cs typeface="Times New Roman" pitchFamily="18" charset="0"/>
              </a:rPr>
              <a:t>организации, осуществляющей </a:t>
            </a:r>
            <a:r>
              <a:rPr lang="ru-RU" sz="2000" dirty="0">
                <a:latin typeface="Times New Roman" pitchFamily="18" charset="0"/>
                <a:cs typeface="Times New Roman" pitchFamily="18" charset="0"/>
              </a:rPr>
              <a:t>эксплуатацию </a:t>
            </a:r>
            <a:r>
              <a:rPr lang="ru-RU" sz="2000" dirty="0" smtClean="0">
                <a:latin typeface="Times New Roman" pitchFamily="18" charset="0"/>
                <a:cs typeface="Times New Roman" pitchFamily="18" charset="0"/>
              </a:rPr>
              <a:t>опасного производственного объекта </a:t>
            </a:r>
            <a:r>
              <a:rPr lang="ru-RU" sz="2000" dirty="0">
                <a:latin typeface="Times New Roman" pitchFamily="18" charset="0"/>
                <a:cs typeface="Times New Roman" pitchFamily="18" charset="0"/>
              </a:rPr>
              <a:t>I класса </a:t>
            </a:r>
            <a:r>
              <a:rPr lang="ru-RU" sz="2000" dirty="0" smtClean="0">
                <a:latin typeface="Times New Roman" pitchFamily="18" charset="0"/>
                <a:cs typeface="Times New Roman" pitchFamily="18" charset="0"/>
              </a:rPr>
              <a:t>опасности.</a:t>
            </a:r>
          </a:p>
          <a:p>
            <a:pPr marL="342900" indent="-342900" algn="just">
              <a:buFontTx/>
              <a:buChar char="-"/>
            </a:pPr>
            <a:r>
              <a:rPr lang="ru-RU" sz="2000" dirty="0" smtClean="0">
                <a:latin typeface="Times New Roman" pitchFamily="18" charset="0"/>
                <a:cs typeface="Times New Roman" pitchFamily="18" charset="0"/>
              </a:rPr>
              <a:t>по согласованию </a:t>
            </a:r>
            <a:r>
              <a:rPr lang="ru-RU" sz="2000" dirty="0">
                <a:latin typeface="Times New Roman" pitchFamily="18" charset="0"/>
                <a:cs typeface="Times New Roman" pitchFamily="18" charset="0"/>
              </a:rPr>
              <a:t>с Прокуратурой Республики Карелия проведено </a:t>
            </a:r>
            <a:r>
              <a:rPr lang="ru-RU" sz="2000" dirty="0" smtClean="0">
                <a:latin typeface="Times New Roman" pitchFamily="18" charset="0"/>
                <a:cs typeface="Times New Roman" pitchFamily="18" charset="0"/>
              </a:rPr>
              <a:t>2 внеплановые выездные проверки: </a:t>
            </a:r>
            <a:r>
              <a:rPr lang="ru-RU" sz="2000" dirty="0">
                <a:latin typeface="Times New Roman" pitchFamily="18" charset="0"/>
                <a:cs typeface="Times New Roman" pitchFamily="18" charset="0"/>
              </a:rPr>
              <a:t>1 внеплановая проверка предприятия, эксплуатирующая 1 объект III класса опасности и 1 внеплановая проверка предприятия, эксплуатирующая 1 объект II класса опасности; </a:t>
            </a:r>
            <a:r>
              <a:rPr lang="ru-RU" sz="2000" dirty="0" smtClean="0">
                <a:latin typeface="Times New Roman" pitchFamily="18" charset="0"/>
                <a:cs typeface="Times New Roman" pitchFamily="18" charset="0"/>
              </a:rPr>
              <a:t>(выявлено </a:t>
            </a:r>
            <a:r>
              <a:rPr lang="ru-RU" sz="2000" dirty="0">
                <a:latin typeface="Times New Roman" pitchFamily="18" charset="0"/>
                <a:cs typeface="Times New Roman" pitchFamily="18" charset="0"/>
              </a:rPr>
              <a:t>23 нарушения требований промышленной </a:t>
            </a:r>
            <a:r>
              <a:rPr lang="ru-RU" sz="2000" dirty="0" smtClean="0">
                <a:latin typeface="Times New Roman" pitchFamily="18" charset="0"/>
                <a:cs typeface="Times New Roman" pitchFamily="18" charset="0"/>
              </a:rPr>
              <a:t>безопасности, по </a:t>
            </a:r>
            <a:r>
              <a:rPr lang="ru-RU" sz="2000" dirty="0">
                <a:latin typeface="Times New Roman" pitchFamily="18" charset="0"/>
                <a:cs typeface="Times New Roman" pitchFamily="18" charset="0"/>
              </a:rPr>
              <a:t>итогам проверок    юридическим лицам выданы предписания со сроками устранения нарушений</a:t>
            </a:r>
            <a:r>
              <a:rPr lang="ru-RU" sz="2000" dirty="0" smtClean="0">
                <a:latin typeface="Times New Roman" pitchFamily="18" charset="0"/>
                <a:cs typeface="Times New Roman" pitchFamily="18" charset="0"/>
              </a:rPr>
              <a:t>).</a:t>
            </a: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14</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574504878"/>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grpSp>
          <p:nvGrpSpPr>
            <p:cNvPr id="6" name="Группа 26"/>
            <p:cNvGrpSpPr/>
            <p:nvPr/>
          </p:nvGrpSpPr>
          <p:grpSpPr>
            <a:xfrm>
              <a:off x="309908" y="44624"/>
              <a:ext cx="6342362" cy="1189038"/>
              <a:chOff x="309908" y="44624"/>
              <a:chExt cx="6342362" cy="1189038"/>
            </a:xfrm>
          </p:grpSpPr>
          <p:sp>
            <p:nvSpPr>
              <p:cNvPr id="7" name="Text Box 18"/>
              <p:cNvSpPr txBox="1">
                <a:spLocks noChangeArrowheads="1"/>
              </p:cNvSpPr>
              <p:nvPr/>
            </p:nvSpPr>
            <p:spPr bwMode="auto">
              <a:xfrm>
                <a:off x="1354998" y="163379"/>
                <a:ext cx="5297272" cy="369332"/>
              </a:xfrm>
              <a:prstGeom prst="rect">
                <a:avLst/>
              </a:prstGeom>
              <a:noFill/>
              <a:ln w="9525">
                <a:noFill/>
                <a:miter lim="800000"/>
                <a:headEnd/>
                <a:tailEnd/>
              </a:ln>
              <a:effectLst/>
            </p:spPr>
            <p:txBody>
              <a:bodyPr wrap="square">
                <a:spAutoFit/>
              </a:bodyPr>
              <a:lstStyle/>
              <a:p>
                <a:pPr lvl="0">
                  <a:defRPr/>
                </a:pPr>
                <a:endParaRPr lang="ru-RU" kern="0" dirty="0">
                  <a:solidFill>
                    <a:sysClr val="windowText" lastClr="000000"/>
                  </a:solidFill>
                  <a:latin typeface="Arial" charset="0"/>
                  <a:cs typeface="Arial" charset="0"/>
                </a:endParaRPr>
              </a:p>
            </p:txBody>
          </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aphicFrame>
        <p:nvGraphicFramePr>
          <p:cNvPr id="2" name="Таблица 1"/>
          <p:cNvGraphicFramePr>
            <a:graphicFrameLocks noGrp="1"/>
          </p:cNvGraphicFramePr>
          <p:nvPr>
            <p:extLst>
              <p:ext uri="{D42A27DB-BD31-4B8C-83A1-F6EECF244321}">
                <p14:modId xmlns:p14="http://schemas.microsoft.com/office/powerpoint/2010/main" val="1416275308"/>
              </p:ext>
            </p:extLst>
          </p:nvPr>
        </p:nvGraphicFramePr>
        <p:xfrm>
          <a:off x="865816" y="1543661"/>
          <a:ext cx="7636802" cy="5276700"/>
        </p:xfrm>
        <a:graphic>
          <a:graphicData uri="http://schemas.openxmlformats.org/drawingml/2006/table">
            <a:tbl>
              <a:tblPr firstRow="1" firstCol="1" bandRow="1">
                <a:tableStyleId>{5940675A-B579-460E-94D1-54222C63F5DA}</a:tableStyleId>
              </a:tblPr>
              <a:tblGrid>
                <a:gridCol w="3992512">
                  <a:extLst>
                    <a:ext uri="{9D8B030D-6E8A-4147-A177-3AD203B41FA5}">
                      <a16:colId xmlns:a16="http://schemas.microsoft.com/office/drawing/2014/main" xmlns="" val="20000"/>
                    </a:ext>
                  </a:extLst>
                </a:gridCol>
                <a:gridCol w="3644290">
                  <a:extLst>
                    <a:ext uri="{9D8B030D-6E8A-4147-A177-3AD203B41FA5}">
                      <a16:colId xmlns:a16="http://schemas.microsoft.com/office/drawing/2014/main" xmlns="" val="20001"/>
                    </a:ext>
                  </a:extLst>
                </a:gridCol>
              </a:tblGrid>
              <a:tr h="369420">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Описание выявленного нарушения</a:t>
                      </a:r>
                      <a:endParaRPr lang="ru-RU" sz="1100" b="1" dirty="0">
                        <a:effectLst/>
                        <a:latin typeface="Calibri"/>
                        <a:ea typeface="Calibri"/>
                        <a:cs typeface="Times New Roman"/>
                      </a:endParaRPr>
                    </a:p>
                  </a:txBody>
                  <a:tcPr marL="68580" marR="68580" marT="0" marB="0"/>
                </a:tc>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Нарушенный нормативный правовой акт</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918455">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Горно-транспортное оборудование не оборудовано средствами пожаротушения, медицинскими аптечками, упорами (башмаками) для подкладывания под колеса (для колесной техники),</a:t>
                      </a:r>
                    </a:p>
                    <a:p>
                      <a:pPr algn="just">
                        <a:lnSpc>
                          <a:spcPct val="100000"/>
                        </a:lnSpc>
                        <a:spcAft>
                          <a:spcPts val="0"/>
                        </a:spcAft>
                      </a:pPr>
                      <a:r>
                        <a:rPr lang="ru-RU" sz="1200" b="0" dirty="0" smtClean="0">
                          <a:effectLst/>
                          <a:highlight>
                            <a:srgbClr val="C0C0C0"/>
                          </a:highlight>
                          <a:latin typeface="Times New Roman"/>
                          <a:ea typeface="Calibri"/>
                          <a:cs typeface="Times New Roman"/>
                        </a:rPr>
                        <a:t>проблесковыми маячками желтого цвета, установленными на кабине.</a:t>
                      </a:r>
                      <a:endParaRPr lang="ru-RU" sz="1200" b="0" dirty="0">
                        <a:effectLst/>
                        <a:highlight>
                          <a:srgbClr val="C0C0C0"/>
                        </a:highlight>
                        <a:latin typeface="Times New Roman"/>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 1 ст. 9 Федерального закона «О промышленной безопасности опасных производственных объектов» от 20.07.1997 №116-ФЗ;</a:t>
                      </a:r>
                    </a:p>
                    <a:p>
                      <a:pPr algn="just">
                        <a:lnSpc>
                          <a:spcPct val="100000"/>
                        </a:lnSpc>
                        <a:spcAft>
                          <a:spcPts val="0"/>
                        </a:spcAft>
                      </a:pPr>
                      <a:r>
                        <a:rPr lang="ru-RU" sz="1200" b="0" dirty="0" smtClean="0">
                          <a:effectLst/>
                          <a:highlight>
                            <a:srgbClr val="C0C0C0"/>
                          </a:highlight>
                          <a:latin typeface="Times New Roman"/>
                          <a:ea typeface="Calibri"/>
                          <a:cs typeface="Times New Roman"/>
                        </a:rPr>
                        <a:t>П. 1063 «Правил безопасности при ведении горных работ и переработке твердых полезных ископаемых», утвержденных приказом Федеральной службы по экологическому, технологическому и атомному надзору №505 от 08.12.2020.</a:t>
                      </a:r>
                    </a:p>
                    <a:p>
                      <a:pPr algn="just">
                        <a:lnSpc>
                          <a:spcPct val="100000"/>
                        </a:lnSpc>
                        <a:spcAft>
                          <a:spcPts val="0"/>
                        </a:spcAft>
                      </a:pP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1341217">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Не разработан план мероприятий по локализации и ликвидации последствий аварий на опасном производственном объекте.</a:t>
                      </a:r>
                      <a:endParaRPr lang="ru-RU" sz="1100" b="1" dirty="0">
                        <a:effectLst/>
                        <a:latin typeface="Calibri"/>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 1 ст. 10 Федерального закона «О промышленной безопасности опасных производственных объектов» от 20.07.1997 №116-ФЗ;</a:t>
                      </a:r>
                    </a:p>
                    <a:p>
                      <a:pPr algn="just">
                        <a:lnSpc>
                          <a:spcPct val="100000"/>
                        </a:lnSpc>
                        <a:spcAft>
                          <a:spcPts val="0"/>
                        </a:spcAft>
                      </a:pPr>
                      <a:r>
                        <a:rPr lang="ru-RU" sz="1200" b="0" dirty="0" smtClean="0">
                          <a:effectLst/>
                          <a:highlight>
                            <a:srgbClr val="C0C0C0"/>
                          </a:highlight>
                          <a:latin typeface="Times New Roman"/>
                          <a:ea typeface="Calibri"/>
                          <a:cs typeface="Times New Roman"/>
                        </a:rPr>
                        <a:t>П. 10 «Правил безопасности при ведении горных работ и переработке твердых полезных ископаемых», утвержденных приказом Федеральной службы по экологическому, технологическому и атомному надзору №505 от 08.12.2020.</a:t>
                      </a:r>
                    </a:p>
                    <a:p>
                      <a:pPr algn="just">
                        <a:lnSpc>
                          <a:spcPct val="100000"/>
                        </a:lnSpc>
                        <a:spcAft>
                          <a:spcPts val="0"/>
                        </a:spcAft>
                      </a:pP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1357201">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Не заключен договор с профессиональными аварийно-спасательными службами или с профессиональными аварийно-спасательными формированиями.</a:t>
                      </a:r>
                      <a:endParaRPr lang="ru-RU" sz="1100" b="1" dirty="0">
                        <a:effectLst/>
                        <a:latin typeface="Calibri"/>
                        <a:ea typeface="Calibri"/>
                        <a:cs typeface="Times New Roman"/>
                      </a:endParaRPr>
                    </a:p>
                  </a:txBody>
                  <a:tcPr marL="68580" marR="68580" marT="0" marB="0" anchor="ctr"/>
                </a:tc>
                <a:tc>
                  <a:txBody>
                    <a:bodyPr/>
                    <a:lstStyle/>
                    <a:p>
                      <a:pPr marL="36195" marR="36195" algn="just">
                        <a:lnSpc>
                          <a:spcPct val="100000"/>
                        </a:lnSpc>
                        <a:spcAft>
                          <a:spcPts val="0"/>
                        </a:spcAft>
                      </a:pPr>
                      <a:r>
                        <a:rPr lang="ru-RU" sz="1200" b="0" dirty="0" smtClean="0">
                          <a:effectLst/>
                          <a:highlight>
                            <a:srgbClr val="C0C0C0"/>
                          </a:highlight>
                          <a:latin typeface="Times New Roman"/>
                          <a:ea typeface="Calibri"/>
                          <a:cs typeface="Times New Roman"/>
                        </a:rPr>
                        <a:t>П. 1 ст. 10 Федерального закона «О промышленной безопасности опасных производственных объектов» от 20.07.1997 №116-ФЗ;</a:t>
                      </a:r>
                      <a:endParaRPr lang="ru-RU" sz="1100" b="1" dirty="0">
                        <a:effectLst/>
                        <a:highlight>
                          <a:srgbClr val="C0C0C0"/>
                        </a:highlight>
                        <a:latin typeface="Calibri"/>
                        <a:ea typeface="Calibri"/>
                        <a:cs typeface="Times New Roman"/>
                      </a:endParaRPr>
                    </a:p>
                    <a:p>
                      <a:pPr marL="36195" marR="36195" algn="just">
                        <a:lnSpc>
                          <a:spcPct val="100000"/>
                        </a:lnSpc>
                        <a:spcAft>
                          <a:spcPts val="0"/>
                        </a:spcAft>
                      </a:pPr>
                      <a:r>
                        <a:rPr lang="ru-RU" sz="1200" b="0" dirty="0" smtClean="0">
                          <a:effectLst/>
                          <a:highlight>
                            <a:srgbClr val="C0C0C0"/>
                          </a:highlight>
                          <a:latin typeface="Times New Roman"/>
                          <a:ea typeface="Calibri"/>
                          <a:cs typeface="Times New Roman"/>
                        </a:rPr>
                        <a:t>П. 10 «Правил безопасности при ведении горных работ и переработке твердых полезных ископаемых», утвержденных приказом Федеральной службы по экологическому, технологическому и атомному надзору №505 от 08.12.2020.</a:t>
                      </a:r>
                    </a:p>
                  </a:txBody>
                  <a:tcPr marL="68580" marR="68580" marT="0" marB="0"/>
                </a:tc>
                <a:extLst>
                  <a:ext uri="{0D108BD9-81ED-4DB2-BD59-A6C34878D82A}">
                    <a16:rowId xmlns:a16="http://schemas.microsoft.com/office/drawing/2014/main" xmlns="" val="10003"/>
                  </a:ext>
                </a:extLst>
              </a:tr>
            </a:tbl>
          </a:graphicData>
        </a:graphic>
      </p:graphicFrame>
      <p:sp>
        <p:nvSpPr>
          <p:cNvPr id="3" name="TextBox 2"/>
          <p:cNvSpPr txBox="1"/>
          <p:nvPr/>
        </p:nvSpPr>
        <p:spPr>
          <a:xfrm>
            <a:off x="668164" y="784445"/>
            <a:ext cx="8439324" cy="707886"/>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Основные нарушения, выявленные </a:t>
            </a:r>
            <a:r>
              <a:rPr lang="ru-RU" sz="2000" b="1" dirty="0">
                <a:latin typeface="Times New Roman" pitchFamily="18" charset="0"/>
                <a:cs typeface="Times New Roman" pitchFamily="18" charset="0"/>
              </a:rPr>
              <a:t>при </a:t>
            </a:r>
            <a:r>
              <a:rPr lang="ru-RU" sz="2000" b="1" dirty="0" smtClean="0">
                <a:latin typeface="Times New Roman" pitchFamily="18" charset="0"/>
                <a:cs typeface="Times New Roman" pitchFamily="18" charset="0"/>
              </a:rPr>
              <a:t>проверке соблюдении </a:t>
            </a:r>
            <a:r>
              <a:rPr lang="ru-RU" sz="2000" b="1" dirty="0">
                <a:latin typeface="Times New Roman" pitchFamily="18" charset="0"/>
                <a:cs typeface="Times New Roman" pitchFamily="18" charset="0"/>
              </a:rPr>
              <a:t>требований промышленной безопасности на объектах горного надзора</a:t>
            </a:r>
          </a:p>
        </p:txBody>
      </p:sp>
      <p:sp>
        <p:nvSpPr>
          <p:cNvPr id="12" name="TextBox 11"/>
          <p:cNvSpPr txBox="1"/>
          <p:nvPr/>
        </p:nvSpPr>
        <p:spPr>
          <a:xfrm>
            <a:off x="-36301" y="653515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15</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940097809"/>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grpSp>
          <p:nvGrpSpPr>
            <p:cNvPr id="6" name="Группа 26"/>
            <p:cNvGrpSpPr/>
            <p:nvPr/>
          </p:nvGrpSpPr>
          <p:grpSpPr>
            <a:xfrm>
              <a:off x="309908" y="44624"/>
              <a:ext cx="6342362" cy="1189038"/>
              <a:chOff x="309908" y="44624"/>
              <a:chExt cx="6342362" cy="1189038"/>
            </a:xfrm>
          </p:grpSpPr>
          <p:sp>
            <p:nvSpPr>
              <p:cNvPr id="7" name="Text Box 18"/>
              <p:cNvSpPr txBox="1">
                <a:spLocks noChangeArrowheads="1"/>
              </p:cNvSpPr>
              <p:nvPr/>
            </p:nvSpPr>
            <p:spPr bwMode="auto">
              <a:xfrm>
                <a:off x="1354998" y="163379"/>
                <a:ext cx="5297272" cy="369332"/>
              </a:xfrm>
              <a:prstGeom prst="rect">
                <a:avLst/>
              </a:prstGeom>
              <a:noFill/>
              <a:ln w="9525">
                <a:noFill/>
                <a:miter lim="800000"/>
                <a:headEnd/>
                <a:tailEnd/>
              </a:ln>
              <a:effectLst/>
            </p:spPr>
            <p:txBody>
              <a:bodyPr wrap="square">
                <a:spAutoFit/>
              </a:bodyPr>
              <a:lstStyle/>
              <a:p>
                <a:pPr lvl="0">
                  <a:defRPr/>
                </a:pPr>
                <a:endParaRPr lang="ru-RU" kern="0" dirty="0">
                  <a:solidFill>
                    <a:sysClr val="windowText" lastClr="000000"/>
                  </a:solidFill>
                  <a:latin typeface="Arial" charset="0"/>
                  <a:cs typeface="Arial" charset="0"/>
                </a:endParaRPr>
              </a:p>
            </p:txBody>
          </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aphicFrame>
        <p:nvGraphicFramePr>
          <p:cNvPr id="2" name="Таблица 1"/>
          <p:cNvGraphicFramePr>
            <a:graphicFrameLocks noGrp="1"/>
          </p:cNvGraphicFramePr>
          <p:nvPr>
            <p:extLst>
              <p:ext uri="{D42A27DB-BD31-4B8C-83A1-F6EECF244321}">
                <p14:modId xmlns:p14="http://schemas.microsoft.com/office/powerpoint/2010/main" val="1769509807"/>
              </p:ext>
            </p:extLst>
          </p:nvPr>
        </p:nvGraphicFramePr>
        <p:xfrm>
          <a:off x="811225" y="1510704"/>
          <a:ext cx="7636802" cy="5276700"/>
        </p:xfrm>
        <a:graphic>
          <a:graphicData uri="http://schemas.openxmlformats.org/drawingml/2006/table">
            <a:tbl>
              <a:tblPr firstRow="1" firstCol="1" bandRow="1">
                <a:tableStyleId>{5940675A-B579-460E-94D1-54222C63F5DA}</a:tableStyleId>
              </a:tblPr>
              <a:tblGrid>
                <a:gridCol w="3992512">
                  <a:extLst>
                    <a:ext uri="{9D8B030D-6E8A-4147-A177-3AD203B41FA5}">
                      <a16:colId xmlns:a16="http://schemas.microsoft.com/office/drawing/2014/main" xmlns="" val="20000"/>
                    </a:ext>
                  </a:extLst>
                </a:gridCol>
                <a:gridCol w="3644290">
                  <a:extLst>
                    <a:ext uri="{9D8B030D-6E8A-4147-A177-3AD203B41FA5}">
                      <a16:colId xmlns:a16="http://schemas.microsoft.com/office/drawing/2014/main" xmlns="" val="20001"/>
                    </a:ext>
                  </a:extLst>
                </a:gridCol>
              </a:tblGrid>
              <a:tr h="369420">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Описание выявленного нарушения</a:t>
                      </a:r>
                      <a:endParaRPr lang="ru-RU" sz="1100" b="1" dirty="0">
                        <a:effectLst/>
                        <a:latin typeface="Calibri"/>
                        <a:ea typeface="Calibri"/>
                        <a:cs typeface="Times New Roman"/>
                      </a:endParaRPr>
                    </a:p>
                  </a:txBody>
                  <a:tcPr marL="68580" marR="68580" marT="0" marB="0"/>
                </a:tc>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Нарушенный нормативный правовой акт</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918455">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Не созданы вспомогательные горноспасательные команды в порядке, установленном федеральным органом исполнительной власти, осуществляющим функции по выработке и реализации государственной политики, нормативно-правовому регулированию в области гражданской обороны, защиты населения и территорий от чрезвычайных ситуаций.</a:t>
                      </a:r>
                      <a:endParaRPr lang="ru-RU" sz="1200" b="0" dirty="0">
                        <a:effectLst/>
                        <a:highlight>
                          <a:srgbClr val="C0C0C0"/>
                        </a:highlight>
                        <a:latin typeface="Times New Roman"/>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 1 ст. 9 Федерального закона «О промышленной безопасности опасных производственных объектов» от 20.07.1997 №116-ФЗ;</a:t>
                      </a:r>
                    </a:p>
                    <a:p>
                      <a:pPr algn="just">
                        <a:lnSpc>
                          <a:spcPct val="100000"/>
                        </a:lnSpc>
                        <a:spcAft>
                          <a:spcPts val="0"/>
                        </a:spcAft>
                      </a:pPr>
                      <a:r>
                        <a:rPr lang="ru-RU" sz="1200" b="0" dirty="0" smtClean="0">
                          <a:effectLst/>
                          <a:highlight>
                            <a:srgbClr val="C0C0C0"/>
                          </a:highlight>
                          <a:latin typeface="Times New Roman"/>
                          <a:ea typeface="Calibri"/>
                          <a:cs typeface="Times New Roman"/>
                        </a:rPr>
                        <a:t>П. 10 «Правил безопасности при ведении горных работ и переработке твердых полезных ископаемых», утвержденных приказом Федеральной службы по экологическому, технологическому и атомному надзору №505 от 08.12.2020.</a:t>
                      </a:r>
                    </a:p>
                    <a:p>
                      <a:pPr algn="just">
                        <a:lnSpc>
                          <a:spcPct val="100000"/>
                        </a:lnSpc>
                        <a:spcAft>
                          <a:spcPts val="0"/>
                        </a:spcAft>
                      </a:pP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1341217">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Не созданы резервы финансовых средств и материальных ресурсов для локализации и ликвидации последствий аварий в соответствии с законодательством Российской Федерации.</a:t>
                      </a:r>
                      <a:endParaRPr lang="ru-RU" sz="1100" b="1" dirty="0">
                        <a:effectLst/>
                        <a:latin typeface="Calibri"/>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 1 ст. 10 Федерального закона «О промышленной безопасности опасных производственных объектов» от 20.07.1997 №116-ФЗ;</a:t>
                      </a:r>
                    </a:p>
                    <a:p>
                      <a:pPr algn="just">
                        <a:lnSpc>
                          <a:spcPct val="100000"/>
                        </a:lnSpc>
                        <a:spcAft>
                          <a:spcPts val="0"/>
                        </a:spcAft>
                      </a:pPr>
                      <a:r>
                        <a:rPr lang="ru-RU" sz="1200" b="0" dirty="0" smtClean="0">
                          <a:effectLst/>
                          <a:highlight>
                            <a:srgbClr val="C0C0C0"/>
                          </a:highlight>
                          <a:latin typeface="Times New Roman"/>
                          <a:ea typeface="Calibri"/>
                          <a:cs typeface="Times New Roman"/>
                        </a:rPr>
                        <a:t>П. 10 «Правил безопасности при ведении горных работ и переработке твердых полезных ископаемых», утвержденных приказом Федеральной службы по экологическому, технологическому и атомному надзору №505 от 08.12.2020.</a:t>
                      </a:r>
                    </a:p>
                    <a:p>
                      <a:pPr algn="just">
                        <a:lnSpc>
                          <a:spcPct val="100000"/>
                        </a:lnSpc>
                        <a:spcAft>
                          <a:spcPts val="0"/>
                        </a:spcAft>
                      </a:pP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1357201">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Горные выработки, представляющие опасность падения людей, машин и механизмов с уступов не ограждены и не обозначены предупредительными знаками.</a:t>
                      </a:r>
                      <a:endParaRPr lang="ru-RU" sz="1100" b="1" dirty="0">
                        <a:effectLst/>
                        <a:latin typeface="Calibri"/>
                        <a:ea typeface="Calibri"/>
                        <a:cs typeface="Times New Roman"/>
                      </a:endParaRPr>
                    </a:p>
                  </a:txBody>
                  <a:tcPr marL="68580" marR="68580" marT="0" marB="0" anchor="ctr"/>
                </a:tc>
                <a:tc>
                  <a:txBody>
                    <a:bodyPr/>
                    <a:lstStyle/>
                    <a:p>
                      <a:pPr marL="36195" marR="36195" algn="just">
                        <a:lnSpc>
                          <a:spcPct val="100000"/>
                        </a:lnSpc>
                        <a:spcAft>
                          <a:spcPts val="0"/>
                        </a:spcAft>
                      </a:pPr>
                      <a:r>
                        <a:rPr lang="ru-RU" sz="1200" b="0" dirty="0" smtClean="0">
                          <a:effectLst/>
                          <a:highlight>
                            <a:srgbClr val="C0C0C0"/>
                          </a:highlight>
                          <a:latin typeface="Times New Roman"/>
                          <a:ea typeface="Calibri"/>
                          <a:cs typeface="Times New Roman"/>
                        </a:rPr>
                        <a:t>П. 2 ст. 9 Федерального закона «О промышленной безопасности опасных производственных объектов», от 20.07.1997 №116-ФЗ;</a:t>
                      </a:r>
                    </a:p>
                    <a:p>
                      <a:pPr marL="36195" marR="36195" algn="just">
                        <a:lnSpc>
                          <a:spcPct val="100000"/>
                        </a:lnSpc>
                        <a:spcAft>
                          <a:spcPts val="0"/>
                        </a:spcAft>
                      </a:pPr>
                      <a:r>
                        <a:rPr lang="ru-RU" sz="1200" b="0" dirty="0" smtClean="0">
                          <a:effectLst/>
                          <a:highlight>
                            <a:srgbClr val="C0C0C0"/>
                          </a:highlight>
                          <a:latin typeface="Times New Roman"/>
                          <a:ea typeface="Calibri"/>
                          <a:cs typeface="Times New Roman"/>
                        </a:rPr>
                        <a:t>П. 39 Федеральных норм и правил в области промышленной безопасности «Правила безопасности при   ведении горных работ и переработке твердых полезных ископаемых», утвержденных приказом Ростехнадзора №505 от 08.12.2020.</a:t>
                      </a:r>
                    </a:p>
                  </a:txBody>
                  <a:tcPr marL="68580" marR="68580" marT="0" marB="0"/>
                </a:tc>
                <a:extLst>
                  <a:ext uri="{0D108BD9-81ED-4DB2-BD59-A6C34878D82A}">
                    <a16:rowId xmlns:a16="http://schemas.microsoft.com/office/drawing/2014/main" xmlns="" val="10003"/>
                  </a:ext>
                </a:extLst>
              </a:tr>
            </a:tbl>
          </a:graphicData>
        </a:graphic>
      </p:graphicFrame>
      <p:sp>
        <p:nvSpPr>
          <p:cNvPr id="3" name="TextBox 2"/>
          <p:cNvSpPr txBox="1"/>
          <p:nvPr/>
        </p:nvSpPr>
        <p:spPr>
          <a:xfrm>
            <a:off x="668164" y="784445"/>
            <a:ext cx="8439324" cy="707886"/>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Основные нарушения, выявленные </a:t>
            </a:r>
            <a:r>
              <a:rPr lang="ru-RU" sz="2000" b="1" dirty="0">
                <a:latin typeface="Times New Roman" pitchFamily="18" charset="0"/>
                <a:cs typeface="Times New Roman" pitchFamily="18" charset="0"/>
              </a:rPr>
              <a:t>при </a:t>
            </a:r>
            <a:r>
              <a:rPr lang="ru-RU" sz="2000" b="1" dirty="0" smtClean="0">
                <a:latin typeface="Times New Roman" pitchFamily="18" charset="0"/>
                <a:cs typeface="Times New Roman" pitchFamily="18" charset="0"/>
              </a:rPr>
              <a:t>проверке соблюдении </a:t>
            </a:r>
            <a:r>
              <a:rPr lang="ru-RU" sz="2000" b="1" dirty="0">
                <a:latin typeface="Times New Roman" pitchFamily="18" charset="0"/>
                <a:cs typeface="Times New Roman" pitchFamily="18" charset="0"/>
              </a:rPr>
              <a:t>требований промышленной безопасности на объектах горного надзора</a:t>
            </a:r>
          </a:p>
        </p:txBody>
      </p:sp>
      <p:sp>
        <p:nvSpPr>
          <p:cNvPr id="12" name="TextBox 11"/>
          <p:cNvSpPr txBox="1"/>
          <p:nvPr/>
        </p:nvSpPr>
        <p:spPr>
          <a:xfrm>
            <a:off x="-36301" y="6542336"/>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16</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760122916"/>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grpSp>
          <p:nvGrpSpPr>
            <p:cNvPr id="6" name="Группа 26"/>
            <p:cNvGrpSpPr/>
            <p:nvPr/>
          </p:nvGrpSpPr>
          <p:grpSpPr>
            <a:xfrm>
              <a:off x="309908" y="44624"/>
              <a:ext cx="6342362" cy="1189038"/>
              <a:chOff x="309908" y="44624"/>
              <a:chExt cx="6342362" cy="1189038"/>
            </a:xfrm>
          </p:grpSpPr>
          <p:sp>
            <p:nvSpPr>
              <p:cNvPr id="7" name="Text Box 18"/>
              <p:cNvSpPr txBox="1">
                <a:spLocks noChangeArrowheads="1"/>
              </p:cNvSpPr>
              <p:nvPr/>
            </p:nvSpPr>
            <p:spPr bwMode="auto">
              <a:xfrm>
                <a:off x="1354998" y="163379"/>
                <a:ext cx="5297272" cy="369332"/>
              </a:xfrm>
              <a:prstGeom prst="rect">
                <a:avLst/>
              </a:prstGeom>
              <a:noFill/>
              <a:ln w="9525">
                <a:noFill/>
                <a:miter lim="800000"/>
                <a:headEnd/>
                <a:tailEnd/>
              </a:ln>
              <a:effectLst/>
            </p:spPr>
            <p:txBody>
              <a:bodyPr wrap="square">
                <a:spAutoFit/>
              </a:bodyPr>
              <a:lstStyle/>
              <a:p>
                <a:pPr lvl="0">
                  <a:defRPr/>
                </a:pPr>
                <a:endParaRPr lang="ru-RU" kern="0" dirty="0">
                  <a:solidFill>
                    <a:sysClr val="windowText" lastClr="000000"/>
                  </a:solidFill>
                  <a:latin typeface="Arial" charset="0"/>
                  <a:cs typeface="Arial" charset="0"/>
                </a:endParaRPr>
              </a:p>
            </p:txBody>
          </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aphicFrame>
        <p:nvGraphicFramePr>
          <p:cNvPr id="2" name="Таблица 1"/>
          <p:cNvGraphicFramePr>
            <a:graphicFrameLocks noGrp="1"/>
          </p:cNvGraphicFramePr>
          <p:nvPr>
            <p:extLst>
              <p:ext uri="{D42A27DB-BD31-4B8C-83A1-F6EECF244321}">
                <p14:modId xmlns:p14="http://schemas.microsoft.com/office/powerpoint/2010/main" val="3307478564"/>
              </p:ext>
            </p:extLst>
          </p:nvPr>
        </p:nvGraphicFramePr>
        <p:xfrm>
          <a:off x="971600" y="2061907"/>
          <a:ext cx="7636802" cy="2990797"/>
        </p:xfrm>
        <a:graphic>
          <a:graphicData uri="http://schemas.openxmlformats.org/drawingml/2006/table">
            <a:tbl>
              <a:tblPr firstRow="1" firstCol="1" bandRow="1">
                <a:tableStyleId>{5940675A-B579-460E-94D1-54222C63F5DA}</a:tableStyleId>
              </a:tblPr>
              <a:tblGrid>
                <a:gridCol w="3992512">
                  <a:extLst>
                    <a:ext uri="{9D8B030D-6E8A-4147-A177-3AD203B41FA5}">
                      <a16:colId xmlns:a16="http://schemas.microsoft.com/office/drawing/2014/main" xmlns="" val="20000"/>
                    </a:ext>
                  </a:extLst>
                </a:gridCol>
                <a:gridCol w="3644290">
                  <a:extLst>
                    <a:ext uri="{9D8B030D-6E8A-4147-A177-3AD203B41FA5}">
                      <a16:colId xmlns:a16="http://schemas.microsoft.com/office/drawing/2014/main" xmlns="" val="20001"/>
                    </a:ext>
                  </a:extLst>
                </a:gridCol>
              </a:tblGrid>
              <a:tr h="369420">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Описание выявленного нарушения</a:t>
                      </a:r>
                      <a:endParaRPr lang="ru-RU" sz="1100" b="1" dirty="0">
                        <a:effectLst/>
                        <a:latin typeface="Calibri"/>
                        <a:ea typeface="Calibri"/>
                        <a:cs typeface="Times New Roman"/>
                      </a:endParaRPr>
                    </a:p>
                  </a:txBody>
                  <a:tcPr marL="68580" marR="68580" marT="0" marB="0"/>
                </a:tc>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Нарушенный нормативный правовой акт</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918455">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У начальника участка отсутствует право руководства взрывными работами</a:t>
                      </a:r>
                      <a:endParaRPr lang="ru-RU" sz="1200" b="0" dirty="0">
                        <a:effectLst/>
                        <a:highlight>
                          <a:srgbClr val="C0C0C0"/>
                        </a:highlight>
                        <a:latin typeface="Times New Roman"/>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Подпункт «а» пункта 63 Федеральных норм и правил в области промышленной безопасности «Правила безопасности при производстве, хранении и применении взрывчатых материалов промышленного назначения», утвержденных приказом Федеральной службы по экологическому, технологическому и атомному надзору №494 от 03.12.2020.</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1341217">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У взрывника отсутствует право производства взрывных работ</a:t>
                      </a:r>
                      <a:endParaRPr lang="ru-RU" sz="1100" b="1" dirty="0">
                        <a:effectLst/>
                        <a:latin typeface="Calibri"/>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Пункт 64 Федеральных норм и правил в области промышленной безопасности  «Правила безопасности при производстве, хранении и применении взрывчатых материалов промышленного назначения», утвержденных приказом Федеральной службы по экологическому, технологическому и атомному надзору №494 от 03.12.2020.</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bl>
          </a:graphicData>
        </a:graphic>
      </p:graphicFrame>
      <p:sp>
        <p:nvSpPr>
          <p:cNvPr id="3" name="TextBox 2"/>
          <p:cNvSpPr txBox="1"/>
          <p:nvPr/>
        </p:nvSpPr>
        <p:spPr>
          <a:xfrm>
            <a:off x="734830" y="878940"/>
            <a:ext cx="8439324" cy="1015663"/>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Основные нарушения, выявленные </a:t>
            </a:r>
            <a:r>
              <a:rPr lang="ru-RU" sz="2000" b="1" dirty="0">
                <a:latin typeface="Times New Roman" pitchFamily="18" charset="0"/>
                <a:cs typeface="Times New Roman" pitchFamily="18" charset="0"/>
              </a:rPr>
              <a:t>при </a:t>
            </a:r>
            <a:r>
              <a:rPr lang="ru-RU" sz="2000" b="1" dirty="0" smtClean="0">
                <a:latin typeface="Times New Roman" pitchFamily="18" charset="0"/>
                <a:cs typeface="Times New Roman" pitchFamily="18" charset="0"/>
              </a:rPr>
              <a:t>проверке </a:t>
            </a:r>
            <a:r>
              <a:rPr lang="ru-RU" sz="2000" b="1" dirty="0">
                <a:latin typeface="Times New Roman" pitchFamily="18" charset="0"/>
                <a:cs typeface="Times New Roman" pitchFamily="18" charset="0"/>
              </a:rPr>
              <a:t>соблюдения лицензионного контроля (надзора) за деятельностью, связанной с обращением взрывчатых материалов промышленного назначения</a:t>
            </a: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17</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547684601"/>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grpSp>
          <p:nvGrpSpPr>
            <p:cNvPr id="6" name="Группа 26"/>
            <p:cNvGrpSpPr/>
            <p:nvPr/>
          </p:nvGrpSpPr>
          <p:grpSpPr>
            <a:xfrm>
              <a:off x="309908" y="44624"/>
              <a:ext cx="6342362" cy="1189038"/>
              <a:chOff x="309908" y="44624"/>
              <a:chExt cx="6342362" cy="1189038"/>
            </a:xfrm>
          </p:grpSpPr>
          <p:sp>
            <p:nvSpPr>
              <p:cNvPr id="7" name="Text Box 18"/>
              <p:cNvSpPr txBox="1">
                <a:spLocks noChangeArrowheads="1"/>
              </p:cNvSpPr>
              <p:nvPr/>
            </p:nvSpPr>
            <p:spPr bwMode="auto">
              <a:xfrm>
                <a:off x="1354998" y="163379"/>
                <a:ext cx="5297272" cy="369332"/>
              </a:xfrm>
              <a:prstGeom prst="rect">
                <a:avLst/>
              </a:prstGeom>
              <a:noFill/>
              <a:ln w="9525">
                <a:noFill/>
                <a:miter lim="800000"/>
                <a:headEnd/>
                <a:tailEnd/>
              </a:ln>
              <a:effectLst/>
            </p:spPr>
            <p:txBody>
              <a:bodyPr wrap="square">
                <a:spAutoFit/>
              </a:bodyPr>
              <a:lstStyle/>
              <a:p>
                <a:pPr lvl="0">
                  <a:defRPr/>
                </a:pPr>
                <a:endParaRPr lang="ru-RU" kern="0" dirty="0">
                  <a:solidFill>
                    <a:sysClr val="windowText" lastClr="000000"/>
                  </a:solidFill>
                  <a:latin typeface="Arial" charset="0"/>
                  <a:cs typeface="Arial" charset="0"/>
                </a:endParaRPr>
              </a:p>
            </p:txBody>
          </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aphicFrame>
        <p:nvGraphicFramePr>
          <p:cNvPr id="2" name="Таблица 1"/>
          <p:cNvGraphicFramePr>
            <a:graphicFrameLocks noGrp="1"/>
          </p:cNvGraphicFramePr>
          <p:nvPr>
            <p:extLst>
              <p:ext uri="{D42A27DB-BD31-4B8C-83A1-F6EECF244321}">
                <p14:modId xmlns:p14="http://schemas.microsoft.com/office/powerpoint/2010/main" val="652255127"/>
              </p:ext>
            </p:extLst>
          </p:nvPr>
        </p:nvGraphicFramePr>
        <p:xfrm>
          <a:off x="899592" y="1859676"/>
          <a:ext cx="7636802" cy="4823652"/>
        </p:xfrm>
        <a:graphic>
          <a:graphicData uri="http://schemas.openxmlformats.org/drawingml/2006/table">
            <a:tbl>
              <a:tblPr firstRow="1" firstCol="1" bandRow="1">
                <a:tableStyleId>{5940675A-B579-460E-94D1-54222C63F5DA}</a:tableStyleId>
              </a:tblPr>
              <a:tblGrid>
                <a:gridCol w="3992512">
                  <a:extLst>
                    <a:ext uri="{9D8B030D-6E8A-4147-A177-3AD203B41FA5}">
                      <a16:colId xmlns:a16="http://schemas.microsoft.com/office/drawing/2014/main" xmlns="" val="20000"/>
                    </a:ext>
                  </a:extLst>
                </a:gridCol>
                <a:gridCol w="3644290">
                  <a:extLst>
                    <a:ext uri="{9D8B030D-6E8A-4147-A177-3AD203B41FA5}">
                      <a16:colId xmlns:a16="http://schemas.microsoft.com/office/drawing/2014/main" xmlns="" val="20001"/>
                    </a:ext>
                  </a:extLst>
                </a:gridCol>
              </a:tblGrid>
              <a:tr h="369420">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Описание выявленного нарушения</a:t>
                      </a:r>
                      <a:endParaRPr lang="ru-RU" sz="1100" b="1" dirty="0">
                        <a:effectLst/>
                        <a:latin typeface="Calibri"/>
                        <a:ea typeface="Calibri"/>
                        <a:cs typeface="Times New Roman"/>
                      </a:endParaRPr>
                    </a:p>
                  </a:txBody>
                  <a:tcPr marL="68580" marR="68580" marT="0" marB="0"/>
                </a:tc>
                <a:tc>
                  <a:txBody>
                    <a:bodyPr/>
                    <a:lstStyle/>
                    <a:p>
                      <a:pPr algn="ctr">
                        <a:lnSpc>
                          <a:spcPct val="100000"/>
                        </a:lnSpc>
                        <a:spcAft>
                          <a:spcPts val="0"/>
                        </a:spcAft>
                      </a:pPr>
                      <a:r>
                        <a:rPr lang="ru-RU" sz="1200" b="1" dirty="0">
                          <a:effectLst/>
                          <a:highlight>
                            <a:srgbClr val="C0C0C0"/>
                          </a:highlight>
                          <a:latin typeface="Times New Roman"/>
                          <a:ea typeface="Calibri"/>
                          <a:cs typeface="Times New Roman"/>
                        </a:rPr>
                        <a:t>Нарушенный нормативный правовой акт</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918455">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Главный маркшейдер и маркшейдер не прошли аттестацию в области промышленной безопасности Б.6.1 (маркшейдерское обеспечение безопасного ведения горных работ, связанных с пользованием недрами и их проектированием).</a:t>
                      </a:r>
                      <a:endParaRPr lang="ru-RU" sz="1200" b="0" dirty="0">
                        <a:effectLst/>
                        <a:highlight>
                          <a:srgbClr val="C0C0C0"/>
                        </a:highlight>
                        <a:latin typeface="Times New Roman"/>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Подпункт «а» пункта 5 Положения о лицензировании деятельности по производству маркшейдерских работ, утвержденного постановлением Правительства Российской Федерации от 16.09.2020 № 1467.</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1341217">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Образование маркшейдера не соответствует требованиям лицензируемой деятельности (требуемая специальность – маркшейдерское дело).</a:t>
                      </a:r>
                      <a:endParaRPr lang="ru-RU" sz="1100" b="1" dirty="0">
                        <a:effectLst/>
                        <a:latin typeface="Calibri"/>
                        <a:ea typeface="Calibri"/>
                        <a:cs typeface="Times New Roman"/>
                      </a:endParaRPr>
                    </a:p>
                  </a:txBody>
                  <a:tcPr marL="68580" marR="68580" marT="0" marB="0" anchor="ctr"/>
                </a:tc>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Подпункт «а» пункта 5 Положения о лицензировании деятельности по производству маркшейдерских работ, утвержденного постановлением Правительства Российской Федерации от 16.09.2020 № 1467.</a:t>
                      </a:r>
                      <a:endParaRPr lang="ru-RU" sz="11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1357201">
                <a:tc>
                  <a:txBody>
                    <a:bodyPr/>
                    <a:lstStyle/>
                    <a:p>
                      <a:pPr algn="just">
                        <a:lnSpc>
                          <a:spcPct val="100000"/>
                        </a:lnSpc>
                        <a:spcAft>
                          <a:spcPts val="0"/>
                        </a:spcAft>
                      </a:pPr>
                      <a:r>
                        <a:rPr lang="ru-RU" sz="1200" b="0" dirty="0" smtClean="0">
                          <a:effectLst/>
                          <a:highlight>
                            <a:srgbClr val="C0C0C0"/>
                          </a:highlight>
                          <a:latin typeface="Times New Roman"/>
                          <a:ea typeface="Calibri"/>
                          <a:cs typeface="Times New Roman"/>
                        </a:rPr>
                        <a:t>В составе проектов производства маркшейдерских работ не включен раздел по наблюдениям за деформациями бортов, уступов, откосов</a:t>
                      </a:r>
                      <a:endParaRPr lang="ru-RU" sz="1100" b="1" dirty="0">
                        <a:effectLst/>
                        <a:latin typeface="Calibri"/>
                        <a:ea typeface="Calibri"/>
                        <a:cs typeface="Times New Roman"/>
                      </a:endParaRPr>
                    </a:p>
                  </a:txBody>
                  <a:tcPr marL="68580" marR="68580" marT="0" marB="0" anchor="ctr"/>
                </a:tc>
                <a:tc>
                  <a:txBody>
                    <a:bodyPr/>
                    <a:lstStyle/>
                    <a:p>
                      <a:pPr marL="36195" marR="36195" algn="just">
                        <a:lnSpc>
                          <a:spcPct val="100000"/>
                        </a:lnSpc>
                        <a:spcAft>
                          <a:spcPts val="0"/>
                        </a:spcAft>
                      </a:pPr>
                      <a:r>
                        <a:rPr lang="ru-RU" sz="1200" b="0" dirty="0" smtClean="0">
                          <a:effectLst/>
                          <a:highlight>
                            <a:srgbClr val="C0C0C0"/>
                          </a:highlight>
                          <a:latin typeface="Times New Roman"/>
                          <a:ea typeface="Calibri"/>
                          <a:cs typeface="Times New Roman"/>
                        </a:rPr>
                        <a:t>Пункт 1 Приложения 8 к Федеральным нормам и правилам в области промышленной безопасности «Правила обеспечения устойчивости бортов и уступов карьеров, разрезов и откосов отвалов», утвержденным приказом Федеральной службы по экологическому, технологическому и атомному надзору №439 от 13.11.2020;</a:t>
                      </a:r>
                    </a:p>
                    <a:p>
                      <a:pPr marL="36195" marR="36195" algn="just">
                        <a:lnSpc>
                          <a:spcPct val="100000"/>
                        </a:lnSpc>
                        <a:spcAft>
                          <a:spcPts val="0"/>
                        </a:spcAft>
                      </a:pPr>
                      <a:r>
                        <a:rPr lang="ru-RU" sz="1200" b="0" dirty="0" smtClean="0">
                          <a:effectLst/>
                          <a:highlight>
                            <a:srgbClr val="C0C0C0"/>
                          </a:highlight>
                          <a:latin typeface="Times New Roman"/>
                          <a:ea typeface="Calibri"/>
                          <a:cs typeface="Times New Roman"/>
                        </a:rPr>
                        <a:t>Подпункт «д» пункта 5 Положения о лицензировании деятельности по производству маркшейдерских работ, утвержденного постановлением Правительства Российской Федерации от 16.09.2020 № 1467.</a:t>
                      </a:r>
                    </a:p>
                  </a:txBody>
                  <a:tcPr marL="68580" marR="68580" marT="0" marB="0"/>
                </a:tc>
                <a:extLst>
                  <a:ext uri="{0D108BD9-81ED-4DB2-BD59-A6C34878D82A}">
                    <a16:rowId xmlns:a16="http://schemas.microsoft.com/office/drawing/2014/main" xmlns="" val="10003"/>
                  </a:ext>
                </a:extLst>
              </a:tr>
            </a:tbl>
          </a:graphicData>
        </a:graphic>
      </p:graphicFrame>
      <p:sp>
        <p:nvSpPr>
          <p:cNvPr id="3" name="TextBox 2"/>
          <p:cNvSpPr txBox="1"/>
          <p:nvPr/>
        </p:nvSpPr>
        <p:spPr>
          <a:xfrm>
            <a:off x="668164" y="908720"/>
            <a:ext cx="8439324" cy="1015663"/>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Основные нарушения, выявленные </a:t>
            </a:r>
            <a:r>
              <a:rPr lang="ru-RU" sz="2000" b="1" dirty="0">
                <a:latin typeface="Times New Roman" pitchFamily="18" charset="0"/>
                <a:cs typeface="Times New Roman" pitchFamily="18" charset="0"/>
              </a:rPr>
              <a:t>при </a:t>
            </a:r>
            <a:r>
              <a:rPr lang="ru-RU" sz="2000" b="1" dirty="0" smtClean="0">
                <a:latin typeface="Times New Roman" pitchFamily="18" charset="0"/>
                <a:cs typeface="Times New Roman" pitchFamily="18" charset="0"/>
              </a:rPr>
              <a:t>проверке </a:t>
            </a:r>
            <a:r>
              <a:rPr lang="ru-RU" sz="2000" b="1" dirty="0">
                <a:latin typeface="Times New Roman" pitchFamily="18" charset="0"/>
                <a:cs typeface="Times New Roman" pitchFamily="18" charset="0"/>
              </a:rPr>
              <a:t>соблюдения лицензионного контроля (надзора) за производством маркшейдерских работ</a:t>
            </a: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18</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245226181"/>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12"/>
          <p:cNvSpPr txBox="1"/>
          <p:nvPr/>
        </p:nvSpPr>
        <p:spPr>
          <a:xfrm>
            <a:off x="352338" y="1246489"/>
            <a:ext cx="8439324" cy="400110"/>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Профилактические мероприятия</a:t>
            </a:r>
            <a:endParaRPr lang="ru-RU" sz="2000" b="1" dirty="0">
              <a:latin typeface="Times New Roman" pitchFamily="18" charset="0"/>
              <a:cs typeface="Times New Roman" pitchFamily="18" charset="0"/>
            </a:endParaRPr>
          </a:p>
        </p:txBody>
      </p:sp>
      <p:sp>
        <p:nvSpPr>
          <p:cNvPr id="3" name="TextBox 2"/>
          <p:cNvSpPr txBox="1"/>
          <p:nvPr/>
        </p:nvSpPr>
        <p:spPr>
          <a:xfrm>
            <a:off x="539676" y="1844824"/>
            <a:ext cx="8136904" cy="2246769"/>
          </a:xfrm>
          <a:prstGeom prst="rect">
            <a:avLst/>
          </a:prstGeom>
          <a:noFill/>
        </p:spPr>
        <p:txBody>
          <a:bodyPr wrap="square" rtlCol="0">
            <a:spAutoFit/>
          </a:bodyPr>
          <a:lstStyle/>
          <a:p>
            <a:pPr algn="just"/>
            <a:r>
              <a:rPr lang="ru-RU" sz="2000" dirty="0">
                <a:latin typeface="Times New Roman" pitchFamily="18" charset="0"/>
                <a:cs typeface="Times New Roman" pitchFamily="18" charset="0"/>
              </a:rPr>
              <a:t>П</a:t>
            </a:r>
            <a:r>
              <a:rPr lang="ru-RU" sz="2000" dirty="0" smtClean="0">
                <a:latin typeface="Times New Roman" pitchFamily="18" charset="0"/>
                <a:cs typeface="Times New Roman" pitchFamily="18" charset="0"/>
              </a:rPr>
              <a:t>риказом </a:t>
            </a:r>
            <a:r>
              <a:rPr lang="ru-RU" sz="2000" dirty="0">
                <a:latin typeface="Times New Roman" pitchFamily="18" charset="0"/>
                <a:cs typeface="Times New Roman" pitchFamily="18" charset="0"/>
              </a:rPr>
              <a:t>Ростехнадзора от 20.12.2022 № </a:t>
            </a:r>
            <a:r>
              <a:rPr lang="ru-RU" sz="2000" dirty="0" smtClean="0">
                <a:latin typeface="Times New Roman" pitchFamily="18" charset="0"/>
                <a:cs typeface="Times New Roman" pitchFamily="18" charset="0"/>
              </a:rPr>
              <a:t>450 утверждена «Программа </a:t>
            </a:r>
            <a:r>
              <a:rPr lang="ru-RU" sz="2000" dirty="0">
                <a:latin typeface="Times New Roman" pitchFamily="18" charset="0"/>
                <a:cs typeface="Times New Roman" pitchFamily="18" charset="0"/>
              </a:rPr>
              <a:t>профилактики рисков причинения вреда (ущерба) охраняемым законом ценностям при осуществлении федерального государственного надзора в области промышленной безопасности на </a:t>
            </a:r>
            <a:r>
              <a:rPr lang="ru-RU" sz="2000" dirty="0" smtClean="0">
                <a:latin typeface="Times New Roman" pitchFamily="18" charset="0"/>
                <a:cs typeface="Times New Roman" pitchFamily="18" charset="0"/>
              </a:rPr>
              <a:t>2024 </a:t>
            </a:r>
            <a:r>
              <a:rPr lang="ru-RU" sz="2000" dirty="0">
                <a:latin typeface="Times New Roman" pitchFamily="18" charset="0"/>
                <a:cs typeface="Times New Roman" pitchFamily="18" charset="0"/>
              </a:rPr>
              <a:t>год</a:t>
            </a:r>
            <a:r>
              <a:rPr lang="ru-RU" sz="2000" dirty="0" smtClean="0">
                <a:latin typeface="Times New Roman" pitchFamily="18" charset="0"/>
                <a:cs typeface="Times New Roman" pitchFamily="18" charset="0"/>
              </a:rPr>
              <a:t>»</a:t>
            </a:r>
          </a:p>
          <a:p>
            <a:pPr algn="just"/>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Проведены 224 </a:t>
            </a:r>
            <a:r>
              <a:rPr lang="ru-RU" sz="2000" dirty="0">
                <a:latin typeface="Times New Roman" pitchFamily="18" charset="0"/>
                <a:cs typeface="Times New Roman" pitchFamily="18" charset="0"/>
              </a:rPr>
              <a:t>профилактических мероприятия в отношении </a:t>
            </a:r>
            <a:r>
              <a:rPr lang="ru-RU" sz="2000" dirty="0" smtClean="0">
                <a:latin typeface="Times New Roman" pitchFamily="18" charset="0"/>
                <a:cs typeface="Times New Roman" pitchFamily="18" charset="0"/>
              </a:rPr>
              <a:t>155 </a:t>
            </a:r>
            <a:r>
              <a:rPr lang="ru-RU" sz="2000" dirty="0">
                <a:latin typeface="Times New Roman" pitchFamily="18" charset="0"/>
                <a:cs typeface="Times New Roman" pitchFamily="18" charset="0"/>
              </a:rPr>
              <a:t>поднадзорных </a:t>
            </a:r>
            <a:r>
              <a:rPr lang="ru-RU" sz="2000" dirty="0" smtClean="0">
                <a:latin typeface="Times New Roman" pitchFamily="18" charset="0"/>
                <a:cs typeface="Times New Roman" pitchFamily="18" charset="0"/>
              </a:rPr>
              <a:t>субъектов</a:t>
            </a:r>
            <a:endParaRPr lang="ru-RU" sz="2000"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19</a:t>
            </a:r>
            <a:endParaRPr lang="ru-RU" sz="1400" dirty="0">
              <a:latin typeface="Times New Roman" pitchFamily="18" charset="0"/>
              <a:cs typeface="Times New Roman"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965147633"/>
              </p:ext>
            </p:extLst>
          </p:nvPr>
        </p:nvGraphicFramePr>
        <p:xfrm>
          <a:off x="971600" y="4221088"/>
          <a:ext cx="6984775" cy="2294654"/>
        </p:xfrm>
        <a:graphic>
          <a:graphicData uri="http://schemas.openxmlformats.org/drawingml/2006/table">
            <a:tbl>
              <a:tblPr firstRow="1" firstCol="1" bandRow="1"/>
              <a:tblGrid>
                <a:gridCol w="3106980"/>
                <a:gridCol w="1963274"/>
                <a:gridCol w="1914521"/>
              </a:tblGrid>
              <a:tr h="764886">
                <a:tc>
                  <a:txBody>
                    <a:bodyPr/>
                    <a:lstStyle/>
                    <a:p>
                      <a:pPr algn="ctr">
                        <a:lnSpc>
                          <a:spcPct val="115000"/>
                        </a:lnSpc>
                        <a:spcAft>
                          <a:spcPts val="0"/>
                        </a:spcAft>
                      </a:pPr>
                      <a:r>
                        <a:rPr lang="ru-RU" sz="1500" b="0" dirty="0">
                          <a:solidFill>
                            <a:schemeClr val="tx1"/>
                          </a:solidFill>
                          <a:effectLst/>
                          <a:latin typeface="Times New Roman"/>
                          <a:ea typeface="Calibri"/>
                          <a:cs typeface="Times New Roman"/>
                        </a:rPr>
                        <a:t>Профилактическое мероприятие</a:t>
                      </a:r>
                      <a:endParaRPr lang="ru-RU" sz="10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a:solidFill>
                            <a:schemeClr val="tx1"/>
                          </a:solidFill>
                          <a:effectLst/>
                          <a:latin typeface="Times New Roman"/>
                          <a:ea typeface="Calibri"/>
                          <a:cs typeface="Times New Roman"/>
                        </a:rPr>
                        <a:t>1 полугодие 2023 года</a:t>
                      </a:r>
                      <a:endParaRPr lang="ru-RU" sz="1000" b="1">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a:solidFill>
                            <a:schemeClr val="tx1"/>
                          </a:solidFill>
                          <a:effectLst/>
                          <a:latin typeface="Times New Roman"/>
                          <a:ea typeface="Calibri"/>
                          <a:cs typeface="Times New Roman"/>
                        </a:rPr>
                        <a:t>1 полугодие 2024 года</a:t>
                      </a:r>
                      <a:endParaRPr lang="ru-RU" sz="1000" b="1">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442">
                <a:tc>
                  <a:txBody>
                    <a:bodyPr/>
                    <a:lstStyle/>
                    <a:p>
                      <a:pPr>
                        <a:lnSpc>
                          <a:spcPct val="115000"/>
                        </a:lnSpc>
                        <a:spcAft>
                          <a:spcPts val="0"/>
                        </a:spcAft>
                      </a:pPr>
                      <a:r>
                        <a:rPr lang="ru-RU" sz="1500" b="0" dirty="0">
                          <a:solidFill>
                            <a:schemeClr val="tx1"/>
                          </a:solidFill>
                          <a:effectLst/>
                          <a:latin typeface="Times New Roman"/>
                          <a:ea typeface="Calibri"/>
                          <a:cs typeface="Times New Roman"/>
                        </a:rPr>
                        <a:t>Информирование </a:t>
                      </a:r>
                      <a:endParaRPr lang="ru-RU" sz="10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dirty="0">
                          <a:solidFill>
                            <a:schemeClr val="tx1"/>
                          </a:solidFill>
                          <a:effectLst/>
                          <a:latin typeface="Times New Roman"/>
                          <a:ea typeface="Calibri"/>
                          <a:cs typeface="Times New Roman"/>
                        </a:rPr>
                        <a:t>93</a:t>
                      </a:r>
                      <a:endParaRPr lang="ru-RU" sz="10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a:solidFill>
                            <a:schemeClr val="tx1"/>
                          </a:solidFill>
                          <a:effectLst/>
                          <a:latin typeface="Times New Roman"/>
                          <a:ea typeface="Calibri"/>
                          <a:cs typeface="Times New Roman"/>
                        </a:rPr>
                        <a:t>139</a:t>
                      </a:r>
                      <a:endParaRPr lang="ru-RU" sz="1000" b="1">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442">
                <a:tc>
                  <a:txBody>
                    <a:bodyPr/>
                    <a:lstStyle/>
                    <a:p>
                      <a:pPr>
                        <a:lnSpc>
                          <a:spcPct val="115000"/>
                        </a:lnSpc>
                        <a:spcAft>
                          <a:spcPts val="0"/>
                        </a:spcAft>
                      </a:pPr>
                      <a:r>
                        <a:rPr lang="ru-RU" sz="1500" b="0">
                          <a:solidFill>
                            <a:schemeClr val="tx1"/>
                          </a:solidFill>
                          <a:effectLst/>
                          <a:latin typeface="Times New Roman"/>
                          <a:ea typeface="Calibri"/>
                          <a:cs typeface="Times New Roman"/>
                        </a:rPr>
                        <a:t>Объявление предостережений</a:t>
                      </a:r>
                      <a:endParaRPr lang="ru-RU" sz="1000" b="1">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dirty="0">
                          <a:solidFill>
                            <a:schemeClr val="tx1"/>
                          </a:solidFill>
                          <a:effectLst/>
                          <a:latin typeface="Times New Roman"/>
                          <a:ea typeface="Calibri"/>
                          <a:cs typeface="Times New Roman"/>
                        </a:rPr>
                        <a:t>2</a:t>
                      </a:r>
                      <a:endParaRPr lang="ru-RU" sz="10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a:solidFill>
                            <a:schemeClr val="tx1"/>
                          </a:solidFill>
                          <a:effectLst/>
                          <a:latin typeface="Times New Roman"/>
                          <a:ea typeface="Calibri"/>
                          <a:cs typeface="Times New Roman"/>
                        </a:rPr>
                        <a:t>12</a:t>
                      </a:r>
                      <a:endParaRPr lang="ru-RU" sz="1000" b="1">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442">
                <a:tc>
                  <a:txBody>
                    <a:bodyPr/>
                    <a:lstStyle/>
                    <a:p>
                      <a:pPr>
                        <a:lnSpc>
                          <a:spcPct val="115000"/>
                        </a:lnSpc>
                        <a:spcAft>
                          <a:spcPts val="0"/>
                        </a:spcAft>
                      </a:pPr>
                      <a:r>
                        <a:rPr lang="ru-RU" sz="1500" b="0">
                          <a:solidFill>
                            <a:schemeClr val="tx1"/>
                          </a:solidFill>
                          <a:effectLst/>
                          <a:latin typeface="Times New Roman"/>
                          <a:ea typeface="Calibri"/>
                          <a:cs typeface="Times New Roman"/>
                        </a:rPr>
                        <a:t>Консультирование</a:t>
                      </a:r>
                      <a:endParaRPr lang="ru-RU" sz="1000" b="1">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dirty="0">
                          <a:solidFill>
                            <a:schemeClr val="tx1"/>
                          </a:solidFill>
                          <a:effectLst/>
                          <a:latin typeface="Times New Roman"/>
                          <a:ea typeface="Calibri"/>
                          <a:cs typeface="Times New Roman"/>
                        </a:rPr>
                        <a:t>55</a:t>
                      </a:r>
                      <a:endParaRPr lang="ru-RU" sz="10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dirty="0">
                          <a:solidFill>
                            <a:schemeClr val="tx1"/>
                          </a:solidFill>
                          <a:effectLst/>
                          <a:latin typeface="Times New Roman"/>
                          <a:ea typeface="Calibri"/>
                          <a:cs typeface="Times New Roman"/>
                        </a:rPr>
                        <a:t>72</a:t>
                      </a:r>
                      <a:endParaRPr lang="ru-RU" sz="1000" b="1" dirty="0">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442">
                <a:tc>
                  <a:txBody>
                    <a:bodyPr/>
                    <a:lstStyle/>
                    <a:p>
                      <a:pPr>
                        <a:lnSpc>
                          <a:spcPct val="115000"/>
                        </a:lnSpc>
                        <a:spcAft>
                          <a:spcPts val="0"/>
                        </a:spcAft>
                      </a:pPr>
                      <a:r>
                        <a:rPr lang="ru-RU" sz="1500" b="0">
                          <a:solidFill>
                            <a:schemeClr val="tx1"/>
                          </a:solidFill>
                          <a:effectLst/>
                          <a:latin typeface="Times New Roman"/>
                          <a:ea typeface="Calibri"/>
                          <a:cs typeface="Times New Roman"/>
                        </a:rPr>
                        <a:t>Профилактический визит</a:t>
                      </a:r>
                      <a:endParaRPr lang="ru-RU" sz="1000" b="1">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a:solidFill>
                            <a:schemeClr val="tx1"/>
                          </a:solidFill>
                          <a:effectLst/>
                          <a:latin typeface="Times New Roman"/>
                          <a:ea typeface="Calibri"/>
                          <a:cs typeface="Times New Roman"/>
                        </a:rPr>
                        <a:t>1</a:t>
                      </a:r>
                      <a:endParaRPr lang="ru-RU" sz="1000" b="1">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500" b="0" dirty="0">
                          <a:solidFill>
                            <a:schemeClr val="tx1"/>
                          </a:solidFill>
                          <a:effectLst/>
                          <a:latin typeface="Times New Roman"/>
                          <a:ea typeface="Calibri"/>
                          <a:cs typeface="Times New Roman"/>
                        </a:rPr>
                        <a:t>1</a:t>
                      </a:r>
                      <a:endParaRPr lang="ru-RU" sz="1000" b="1" dirty="0">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94831450"/>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 name="TextBox 22"/>
          <p:cNvSpPr txBox="1"/>
          <p:nvPr/>
        </p:nvSpPr>
        <p:spPr>
          <a:xfrm>
            <a:off x="51895" y="2060848"/>
            <a:ext cx="8963372" cy="3477875"/>
          </a:xfrm>
          <a:prstGeom prst="rect">
            <a:avLst/>
          </a:prstGeom>
          <a:noFill/>
        </p:spPr>
        <p:txBody>
          <a:bodyPr wrap="square" rtlCol="0">
            <a:spAutoFit/>
          </a:bodyPr>
          <a:lstStyle/>
          <a:p>
            <a:pPr marL="342900" indent="-342900" algn="just">
              <a:buFont typeface="Arial" pitchFamily="34" charset="0"/>
              <a:buChar char="•"/>
            </a:pPr>
            <a:r>
              <a:rPr lang="ru-RU" sz="2000" dirty="0" smtClean="0">
                <a:latin typeface="Times New Roman" pitchFamily="18" charset="0"/>
                <a:cs typeface="Times New Roman" pitchFamily="18" charset="0"/>
              </a:rPr>
              <a:t>надзор </a:t>
            </a:r>
            <a:r>
              <a:rPr lang="ru-RU" sz="2000" dirty="0">
                <a:latin typeface="Times New Roman" pitchFamily="18" charset="0"/>
                <a:cs typeface="Times New Roman" pitchFamily="18" charset="0"/>
              </a:rPr>
              <a:t>в горнорудной и нерудной промышленности;</a:t>
            </a:r>
          </a:p>
          <a:p>
            <a:pPr marL="342900" indent="-342900" algn="just">
              <a:buFont typeface="Arial" pitchFamily="34" charset="0"/>
              <a:buChar char="•"/>
            </a:pPr>
            <a:r>
              <a:rPr lang="ru-RU" sz="2000" dirty="0" smtClean="0">
                <a:latin typeface="Times New Roman" pitchFamily="18" charset="0"/>
                <a:cs typeface="Times New Roman" pitchFamily="18" charset="0"/>
              </a:rPr>
              <a:t>надзор </a:t>
            </a:r>
            <a:r>
              <a:rPr lang="ru-RU" sz="2000" dirty="0">
                <a:latin typeface="Times New Roman" pitchFamily="18" charset="0"/>
                <a:cs typeface="Times New Roman" pitchFamily="18" charset="0"/>
              </a:rPr>
              <a:t>за объектами нефтехимической и нефтегазоперерабатывающей промышленности;</a:t>
            </a:r>
          </a:p>
          <a:p>
            <a:pPr marL="342900" indent="-342900" algn="just">
              <a:buFont typeface="Arial" pitchFamily="34" charset="0"/>
              <a:buChar char="•"/>
            </a:pPr>
            <a:r>
              <a:rPr lang="ru-RU" sz="2000" dirty="0" smtClean="0">
                <a:latin typeface="Times New Roman" pitchFamily="18" charset="0"/>
                <a:cs typeface="Times New Roman" pitchFamily="18" charset="0"/>
              </a:rPr>
              <a:t>надзор </a:t>
            </a:r>
            <a:r>
              <a:rPr lang="ru-RU" sz="2000" dirty="0">
                <a:latin typeface="Times New Roman" pitchFamily="18" charset="0"/>
                <a:cs typeface="Times New Roman" pitchFamily="18" charset="0"/>
              </a:rPr>
              <a:t>за предприятиями химического комплекса;</a:t>
            </a:r>
          </a:p>
          <a:p>
            <a:pPr marL="342900" indent="-342900" algn="just">
              <a:buFont typeface="Arial" pitchFamily="34" charset="0"/>
              <a:buChar char="•"/>
            </a:pPr>
            <a:r>
              <a:rPr lang="ru-RU" sz="2000" dirty="0" smtClean="0">
                <a:latin typeface="Times New Roman" pitchFamily="18" charset="0"/>
                <a:cs typeface="Times New Roman" pitchFamily="18" charset="0"/>
              </a:rPr>
              <a:t>надзор </a:t>
            </a:r>
            <a:r>
              <a:rPr lang="ru-RU" sz="2000" dirty="0">
                <a:latin typeface="Times New Roman" pitchFamily="18" charset="0"/>
                <a:cs typeface="Times New Roman" pitchFamily="18" charset="0"/>
              </a:rPr>
              <a:t>за объектами газораспределения и </a:t>
            </a:r>
            <a:r>
              <a:rPr lang="ru-RU" sz="2000" dirty="0" err="1">
                <a:latin typeface="Times New Roman" pitchFamily="18" charset="0"/>
                <a:cs typeface="Times New Roman" pitchFamily="18" charset="0"/>
              </a:rPr>
              <a:t>газопотребления</a:t>
            </a:r>
            <a:r>
              <a:rPr lang="ru-RU" sz="2000" dirty="0">
                <a:latin typeface="Times New Roman" pitchFamily="18" charset="0"/>
                <a:cs typeface="Times New Roman" pitchFamily="18" charset="0"/>
              </a:rPr>
              <a:t>;</a:t>
            </a:r>
          </a:p>
          <a:p>
            <a:pPr marL="342900" indent="-342900" algn="just">
              <a:buFont typeface="Arial" pitchFamily="34" charset="0"/>
              <a:buChar char="•"/>
            </a:pPr>
            <a:r>
              <a:rPr lang="ru-RU" sz="2000" dirty="0" smtClean="0">
                <a:latin typeface="Times New Roman" pitchFamily="18" charset="0"/>
                <a:cs typeface="Times New Roman" pitchFamily="18" charset="0"/>
              </a:rPr>
              <a:t>надзор </a:t>
            </a:r>
            <a:r>
              <a:rPr lang="ru-RU" sz="2000" dirty="0">
                <a:latin typeface="Times New Roman" pitchFamily="18" charset="0"/>
                <a:cs typeface="Times New Roman" pitchFamily="18" charset="0"/>
              </a:rPr>
              <a:t>за транспортированием опасных веществ;</a:t>
            </a:r>
          </a:p>
          <a:p>
            <a:pPr marL="342900" indent="-342900" algn="just">
              <a:buFont typeface="Arial" pitchFamily="34" charset="0"/>
              <a:buChar char="•"/>
            </a:pPr>
            <a:r>
              <a:rPr lang="ru-RU" sz="2000" dirty="0" smtClean="0">
                <a:latin typeface="Times New Roman" pitchFamily="18" charset="0"/>
                <a:cs typeface="Times New Roman" pitchFamily="18" charset="0"/>
              </a:rPr>
              <a:t>надзор </a:t>
            </a:r>
            <a:r>
              <a:rPr lang="ru-RU" sz="2000" dirty="0">
                <a:latin typeface="Times New Roman" pitchFamily="18" charset="0"/>
                <a:cs typeface="Times New Roman" pitchFamily="18" charset="0"/>
              </a:rPr>
              <a:t>за подъёмными </a:t>
            </a:r>
            <a:r>
              <a:rPr lang="ru-RU" sz="2000" dirty="0" smtClean="0">
                <a:latin typeface="Times New Roman" pitchFamily="18" charset="0"/>
                <a:cs typeface="Times New Roman" pitchFamily="18" charset="0"/>
              </a:rPr>
              <a:t>сооружениями</a:t>
            </a:r>
            <a:r>
              <a:rPr lang="ru-RU" sz="2000" dirty="0">
                <a:latin typeface="Times New Roman" pitchFamily="18" charset="0"/>
                <a:cs typeface="Times New Roman" pitchFamily="18" charset="0"/>
              </a:rPr>
              <a:t>;</a:t>
            </a:r>
            <a:endParaRPr lang="ru-RU" b="1" dirty="0"/>
          </a:p>
          <a:p>
            <a:pPr marL="342900" indent="-342900">
              <a:buFont typeface="Arial" pitchFamily="34" charset="0"/>
              <a:buChar char="•"/>
            </a:pPr>
            <a:r>
              <a:rPr lang="ru-RU" sz="2000" dirty="0" smtClean="0">
                <a:latin typeface="Times New Roman" panose="02020603050405020304" pitchFamily="18" charset="0"/>
                <a:cs typeface="Times New Roman" panose="02020603050405020304" pitchFamily="18" charset="0"/>
              </a:rPr>
              <a:t>надзор </a:t>
            </a:r>
            <a:r>
              <a:rPr lang="ru-RU" sz="2000" dirty="0">
                <a:latin typeface="Times New Roman" panose="02020603050405020304" pitchFamily="18" charset="0"/>
                <a:cs typeface="Times New Roman" panose="02020603050405020304" pitchFamily="18" charset="0"/>
              </a:rPr>
              <a:t>за лифтами, подъемными платформами для инвалидов, пассажирскими конвейерами (движущимися пешеходными дорожками) эскалаторами</a:t>
            </a:r>
            <a:r>
              <a:rPr lang="ru-RU" sz="2000" dirty="0" smtClean="0">
                <a:latin typeface="Times New Roman" panose="02020603050405020304" pitchFamily="18" charset="0"/>
                <a:cs typeface="Times New Roman" panose="02020603050405020304" pitchFamily="18" charset="0"/>
              </a:rPr>
              <a:t>.</a:t>
            </a:r>
          </a:p>
          <a:p>
            <a:pPr marL="342900" indent="-342900">
              <a:buFont typeface="Arial" pitchFamily="34" charset="0"/>
              <a:buChar char="•"/>
            </a:pPr>
            <a:r>
              <a:rPr lang="ru-RU" sz="2000" dirty="0" smtClean="0">
                <a:latin typeface="Times New Roman" panose="02020603050405020304" pitchFamily="18" charset="0"/>
                <a:cs typeface="Times New Roman" panose="02020603050405020304" pitchFamily="18" charset="0"/>
              </a:rPr>
              <a:t>федеральный </a:t>
            </a:r>
            <a:r>
              <a:rPr lang="ru-RU" sz="2000" dirty="0">
                <a:latin typeface="Times New Roman" panose="02020603050405020304" pitchFamily="18" charset="0"/>
                <a:cs typeface="Times New Roman" panose="02020603050405020304" pitchFamily="18" charset="0"/>
              </a:rPr>
              <a:t>государственный строительный </a:t>
            </a:r>
            <a:r>
              <a:rPr lang="ru-RU" sz="2000" dirty="0" smtClean="0">
                <a:latin typeface="Times New Roman" panose="02020603050405020304" pitchFamily="18" charset="0"/>
                <a:cs typeface="Times New Roman" panose="02020603050405020304" pitchFamily="18" charset="0"/>
              </a:rPr>
              <a:t>надзор.</a:t>
            </a:r>
            <a:endParaRPr lang="ru-RU" sz="2400" dirty="0">
              <a:latin typeface="Times New Roman" pitchFamily="18" charset="0"/>
              <a:cs typeface="Times New Roman" pitchFamily="18" charset="0"/>
            </a:endParaRPr>
          </a:p>
        </p:txBody>
      </p:sp>
      <p:grpSp>
        <p:nvGrpSpPr>
          <p:cNvPr id="20" name="Группа 19"/>
          <p:cNvGrpSpPr/>
          <p:nvPr/>
        </p:nvGrpSpPr>
        <p:grpSpPr>
          <a:xfrm>
            <a:off x="35496" y="44624"/>
            <a:ext cx="9107488" cy="1189038"/>
            <a:chOff x="35496" y="44624"/>
            <a:chExt cx="9107488" cy="1189038"/>
          </a:xfrm>
        </p:grpSpPr>
        <p:grpSp>
          <p:nvGrpSpPr>
            <p:cNvPr id="21" name="Группа 24"/>
            <p:cNvGrpSpPr/>
            <p:nvPr/>
          </p:nvGrpSpPr>
          <p:grpSpPr>
            <a:xfrm>
              <a:off x="35496" y="332656"/>
              <a:ext cx="9107488" cy="419795"/>
              <a:chOff x="35496" y="332656"/>
              <a:chExt cx="9107488" cy="419795"/>
            </a:xfrm>
          </p:grpSpPr>
          <p:sp>
            <p:nvSpPr>
              <p:cNvPr id="28"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29"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30"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27"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Box 8"/>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a:t>
            </a:r>
            <a:endParaRPr lang="ru-RU" sz="1400" dirty="0">
              <a:latin typeface="Times New Roman" pitchFamily="18" charset="0"/>
              <a:cs typeface="Times New Roman" pitchFamily="18" charset="0"/>
            </a:endParaRPr>
          </a:p>
        </p:txBody>
      </p:sp>
      <p:sp>
        <p:nvSpPr>
          <p:cNvPr id="2" name="TextBox 1"/>
          <p:cNvSpPr txBox="1"/>
          <p:nvPr/>
        </p:nvSpPr>
        <p:spPr>
          <a:xfrm>
            <a:off x="2915816" y="980728"/>
            <a:ext cx="184731" cy="369332"/>
          </a:xfrm>
          <a:prstGeom prst="rect">
            <a:avLst/>
          </a:prstGeom>
          <a:noFill/>
        </p:spPr>
        <p:txBody>
          <a:bodyPr wrap="none" rtlCol="0">
            <a:spAutoFit/>
          </a:bodyPr>
          <a:lstStyle/>
          <a:p>
            <a:endParaRPr lang="ru-RU" dirty="0"/>
          </a:p>
        </p:txBody>
      </p:sp>
      <p:sp>
        <p:nvSpPr>
          <p:cNvPr id="11" name="TextBox 10"/>
          <p:cNvSpPr txBox="1"/>
          <p:nvPr/>
        </p:nvSpPr>
        <p:spPr>
          <a:xfrm>
            <a:off x="656940" y="725830"/>
            <a:ext cx="8856984" cy="1015663"/>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Виды  федерального государственного надзора в области </a:t>
            </a:r>
          </a:p>
          <a:p>
            <a:pPr algn="ctr"/>
            <a:r>
              <a:rPr lang="ru-RU" sz="2000" b="1" dirty="0" smtClean="0">
                <a:latin typeface="Times New Roman" pitchFamily="18" charset="0"/>
                <a:cs typeface="Times New Roman" pitchFamily="18" charset="0"/>
              </a:rPr>
              <a:t>промышленной безопасности, осуществляемые отделом</a:t>
            </a:r>
          </a:p>
          <a:p>
            <a:pPr algn="ctr"/>
            <a:r>
              <a:rPr lang="ru-RU" sz="2000" b="1" dirty="0" smtClean="0">
                <a:latin typeface="Times New Roman" pitchFamily="18" charset="0"/>
                <a:cs typeface="Times New Roman" pitchFamily="18" charset="0"/>
              </a:rPr>
              <a:t> промышленной безопасности по Республике Карелия</a:t>
            </a:r>
          </a:p>
        </p:txBody>
      </p:sp>
    </p:spTree>
    <p:extLst>
      <p:ext uri="{BB962C8B-B14F-4D97-AF65-F5344CB8AC3E}">
        <p14:creationId xmlns:p14="http://schemas.microsoft.com/office/powerpoint/2010/main" val="2596206698"/>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543080" y="434294"/>
            <a:ext cx="8618068" cy="830997"/>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Профилактический визит. Анализ информации.</a:t>
            </a:r>
          </a:p>
          <a:p>
            <a:pPr algn="ctr"/>
            <a:endParaRPr lang="ru-RU" sz="2400" b="1" dirty="0">
              <a:latin typeface="Times New Roman" pitchFamily="18" charset="0"/>
              <a:cs typeface="Times New Roman" pitchFamily="18" charset="0"/>
            </a:endParaRPr>
          </a:p>
        </p:txBody>
      </p:sp>
      <p:sp>
        <p:nvSpPr>
          <p:cNvPr id="3" name="TextBox 2"/>
          <p:cNvSpPr txBox="1"/>
          <p:nvPr/>
        </p:nvSpPr>
        <p:spPr>
          <a:xfrm>
            <a:off x="56969" y="959060"/>
            <a:ext cx="8923707" cy="2246769"/>
          </a:xfrm>
          <a:prstGeom prst="rect">
            <a:avLst/>
          </a:prstGeom>
          <a:noFill/>
        </p:spPr>
        <p:txBody>
          <a:bodyPr wrap="square" rtlCol="0">
            <a:spAutoFit/>
          </a:bodyPr>
          <a:lstStyle/>
          <a:p>
            <a:pPr algn="just"/>
            <a:r>
              <a:rPr lang="ru-RU" sz="2000" dirty="0" smtClean="0">
                <a:latin typeface="Times New Roman" pitchFamily="18" charset="0"/>
                <a:cs typeface="Times New Roman" pitchFamily="18" charset="0"/>
              </a:rPr>
              <a:t>Основанием </a:t>
            </a:r>
            <a:r>
              <a:rPr lang="ru-RU" sz="2000" dirty="0">
                <a:latin typeface="Times New Roman" pitchFamily="18" charset="0"/>
                <a:cs typeface="Times New Roman" pitchFamily="18" charset="0"/>
              </a:rPr>
              <a:t>для визита является: </a:t>
            </a:r>
          </a:p>
          <a:p>
            <a:pPr algn="just"/>
            <a:r>
              <a:rPr lang="ru-RU" sz="2000" dirty="0">
                <a:latin typeface="Times New Roman" pitchFamily="18" charset="0"/>
                <a:cs typeface="Times New Roman" pitchFamily="18" charset="0"/>
              </a:rPr>
              <a:t>- начало осуществления деятельности по проведению маркшейдерских работ;</a:t>
            </a:r>
          </a:p>
          <a:p>
            <a:pPr algn="just"/>
            <a:r>
              <a:rPr lang="ru-RU" sz="2000" dirty="0">
                <a:latin typeface="Times New Roman" pitchFamily="18" charset="0"/>
                <a:cs typeface="Times New Roman" pitchFamily="18" charset="0"/>
              </a:rPr>
              <a:t>- начало осуществления деятельности, связанной с применением взрывчатых материалов промышленного назначения;</a:t>
            </a:r>
          </a:p>
          <a:p>
            <a:pPr algn="just"/>
            <a:r>
              <a:rPr lang="ru-RU" sz="2000" dirty="0" smtClean="0">
                <a:latin typeface="Times New Roman" pitchFamily="18" charset="0"/>
                <a:cs typeface="Times New Roman" pitchFamily="18" charset="0"/>
              </a:rPr>
              <a:t>-  принятие  </a:t>
            </a:r>
            <a:r>
              <a:rPr lang="ru-RU" sz="2000" dirty="0">
                <a:latin typeface="Times New Roman" pitchFamily="18" charset="0"/>
                <a:cs typeface="Times New Roman" pitchFamily="18" charset="0"/>
              </a:rPr>
              <a:t>решения о согласовании плана развития горных работ объекта пользования недрами не отнесенных к опасным производственным объектам и объекта пользования недрами III класса опасности</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12" name="TextBox 11"/>
          <p:cNvSpPr txBox="1"/>
          <p:nvPr/>
        </p:nvSpPr>
        <p:spPr>
          <a:xfrm>
            <a:off x="-35813" y="6515743"/>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20</a:t>
            </a:r>
            <a:endParaRPr lang="ru-RU" sz="1400" dirty="0">
              <a:latin typeface="Times New Roman" pitchFamily="18" charset="0"/>
              <a:cs typeface="Times New Roman" pitchFamily="18" charset="0"/>
            </a:endParaRPr>
          </a:p>
        </p:txBody>
      </p:sp>
      <p:sp>
        <p:nvSpPr>
          <p:cNvPr id="7" name="Прямоугольник 6"/>
          <p:cNvSpPr/>
          <p:nvPr/>
        </p:nvSpPr>
        <p:spPr>
          <a:xfrm>
            <a:off x="28484" y="3814417"/>
            <a:ext cx="8980676" cy="2031325"/>
          </a:xfrm>
          <a:prstGeom prst="rect">
            <a:avLst/>
          </a:prstGeom>
        </p:spPr>
        <p:txBody>
          <a:bodyPr wrap="square">
            <a:spAutoFit/>
          </a:bodyPr>
          <a:lstStyle/>
          <a:p>
            <a:pPr marL="285750" indent="-285750" algn="just">
              <a:buFont typeface="Arial" pitchFamily="34" charset="0"/>
              <a:buChar char="•"/>
            </a:pPr>
            <a:r>
              <a:rPr lang="ru-RU" dirty="0" smtClean="0">
                <a:latin typeface="Times New Roman" pitchFamily="18" charset="0"/>
                <a:cs typeface="Times New Roman" pitchFamily="18" charset="0"/>
              </a:rPr>
              <a:t>наличие </a:t>
            </a:r>
            <a:r>
              <a:rPr lang="ru-RU" dirty="0">
                <a:latin typeface="Times New Roman" pitchFamily="18" charset="0"/>
                <a:cs typeface="Times New Roman" pitchFamily="18" charset="0"/>
              </a:rPr>
              <a:t>у предприятий лицензии на осуществление деятельности по эксплуатации взрывопожароопасных и химически опасных производственных объектов I, II и III классов опасности и соответствие видов работ, указанных в лицензии, фактически выполняемым;</a:t>
            </a:r>
          </a:p>
          <a:p>
            <a:pPr marL="285750" indent="-285750" algn="just">
              <a:buFont typeface="Arial" pitchFamily="34" charset="0"/>
              <a:buChar char="•"/>
            </a:pPr>
            <a:r>
              <a:rPr lang="ru-RU" dirty="0" smtClean="0">
                <a:latin typeface="Times New Roman" pitchFamily="18" charset="0"/>
                <a:cs typeface="Times New Roman" pitchFamily="18" charset="0"/>
              </a:rPr>
              <a:t>наличие </a:t>
            </a:r>
            <a:r>
              <a:rPr lang="ru-RU" dirty="0">
                <a:latin typeface="Times New Roman" pitchFamily="18" charset="0"/>
                <a:cs typeface="Times New Roman" pitchFamily="18" charset="0"/>
              </a:rPr>
              <a:t>аттестации в области промышленной безопасности у руководителей организаций;</a:t>
            </a:r>
          </a:p>
          <a:p>
            <a:pPr marL="285750" indent="-285750" algn="just">
              <a:buFont typeface="Arial" pitchFamily="34" charset="0"/>
              <a:buChar char="•"/>
            </a:pPr>
            <a:r>
              <a:rPr lang="ru-RU" dirty="0" smtClean="0">
                <a:latin typeface="Times New Roman" pitchFamily="18" charset="0"/>
                <a:cs typeface="Times New Roman" pitchFamily="18" charset="0"/>
              </a:rPr>
              <a:t>анализ </a:t>
            </a:r>
            <a:r>
              <a:rPr lang="ru-RU" dirty="0">
                <a:latin typeface="Times New Roman" pitchFamily="18" charset="0"/>
                <a:cs typeface="Times New Roman" pitchFamily="18" charset="0"/>
              </a:rPr>
              <a:t>реестра заключений экспертизы промышленной безопасности </a:t>
            </a:r>
          </a:p>
        </p:txBody>
      </p:sp>
      <p:sp>
        <p:nvSpPr>
          <p:cNvPr id="14" name="Прямоугольник 13"/>
          <p:cNvSpPr/>
          <p:nvPr/>
        </p:nvSpPr>
        <p:spPr>
          <a:xfrm>
            <a:off x="92714" y="3425167"/>
            <a:ext cx="2352119" cy="369332"/>
          </a:xfrm>
          <a:prstGeom prst="rect">
            <a:avLst/>
          </a:prstGeom>
        </p:spPr>
        <p:txBody>
          <a:bodyPr wrap="none">
            <a:spAutoFit/>
          </a:bodyPr>
          <a:lstStyle/>
          <a:p>
            <a:r>
              <a:rPr lang="ru-RU" b="1" dirty="0">
                <a:latin typeface="Times New Roman" pitchFamily="18" charset="0"/>
                <a:cs typeface="Times New Roman" pitchFamily="18" charset="0"/>
              </a:rPr>
              <a:t>Анализ информации</a:t>
            </a:r>
            <a:endParaRPr lang="ru-RU" dirty="0"/>
          </a:p>
        </p:txBody>
      </p:sp>
    </p:spTree>
    <p:extLst>
      <p:ext uri="{BB962C8B-B14F-4D97-AF65-F5344CB8AC3E}">
        <p14:creationId xmlns:p14="http://schemas.microsoft.com/office/powerpoint/2010/main" val="1011010805"/>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362608" y="433635"/>
            <a:ext cx="8618068" cy="461665"/>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Приказы, постановления</a:t>
            </a:r>
            <a:endParaRPr lang="ru-RU" sz="2400" b="1" dirty="0">
              <a:latin typeface="Times New Roman" pitchFamily="18" charset="0"/>
              <a:cs typeface="Times New Roman" pitchFamily="18" charset="0"/>
            </a:endParaRPr>
          </a:p>
        </p:txBody>
      </p:sp>
      <p:sp>
        <p:nvSpPr>
          <p:cNvPr id="12" name="TextBox 11"/>
          <p:cNvSpPr txBox="1"/>
          <p:nvPr/>
        </p:nvSpPr>
        <p:spPr>
          <a:xfrm>
            <a:off x="-35469" y="6581062"/>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21</a:t>
            </a:r>
            <a:endParaRPr lang="ru-RU" sz="1400" dirty="0">
              <a:latin typeface="Times New Roman" pitchFamily="18" charset="0"/>
              <a:cs typeface="Times New Roman" pitchFamily="18" charset="0"/>
            </a:endParaRPr>
          </a:p>
        </p:txBody>
      </p:sp>
      <p:sp>
        <p:nvSpPr>
          <p:cNvPr id="14" name="TextBox 13"/>
          <p:cNvSpPr txBox="1"/>
          <p:nvPr/>
        </p:nvSpPr>
        <p:spPr>
          <a:xfrm>
            <a:off x="41308" y="825640"/>
            <a:ext cx="9133803" cy="5909310"/>
          </a:xfrm>
          <a:prstGeom prst="rect">
            <a:avLst/>
          </a:prstGeom>
          <a:noFill/>
        </p:spPr>
        <p:txBody>
          <a:bodyPr wrap="square" rtlCol="0">
            <a:spAutoFit/>
          </a:bodyPr>
          <a:lstStyle/>
          <a:p>
            <a:pPr algn="just"/>
            <a:r>
              <a:rPr lang="ru-RU" dirty="0">
                <a:latin typeface="Times New Roman" pitchFamily="18" charset="0"/>
                <a:cs typeface="Times New Roman" pitchFamily="18" charset="0"/>
              </a:rPr>
              <a:t>- Постановление Правительства РФ от 16 сентября 2020 № 1466 «Об утверждении Правил подготовки, рассмотрения и согласования планов и схем развития горных работ по видам полезных ископаемых»;</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Приказ Ростехнадзора от 15 декабря </a:t>
            </a:r>
            <a:r>
              <a:rPr lang="ru-RU" dirty="0" smtClean="0">
                <a:latin typeface="Times New Roman" pitchFamily="18" charset="0"/>
                <a:cs typeface="Times New Roman" pitchFamily="18" charset="0"/>
              </a:rPr>
              <a:t>2020 </a:t>
            </a:r>
            <a:r>
              <a:rPr lang="ru-RU" dirty="0">
                <a:latin typeface="Times New Roman" pitchFamily="18" charset="0"/>
                <a:cs typeface="Times New Roman" pitchFamily="18" charset="0"/>
              </a:rPr>
              <a:t>№537 «Об утверждении Требований к подготовке, содержанию и оформлению планов и схем развития горных работ и формы заявления о согласовании планов и (или) схем развития горных работ»;</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Приказ Ростехнадзора от 19 мая 2023 №186 «Об утверждении Правил осуществления маркшейдерской деятельности»;</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Приказ Ростехнадзора от 13 ноября 2020 №439 «Об утверждении Федеральных норм и правил в области промышленной безопасности «Правила обеспечения устойчивости бортов и уступов карьеров, разрезов и откосов отвалов»; - Постановление Правительства Российской Федерации от 16 сентября 2020 №1465 «Об утверждении Правил подготовки и оформления документов, удостоверяющих уточненные границы горного отвода»;</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Приказ Ростехнадзора от 29 июля 2019 №293 «Об утверждении Административного регламента Федеральной службы по экологическому, технологическому и атомному надзору по предоставлению государственной услуги по оформлению документов, удостоверяющих уточненные границы горного отвода»;</a:t>
            </a: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Приказ Ростехнадзора от 09 декабря 2020 г. №508 «Об утверждении Требований к содержанию проекта горного отвода, форме горноотводного акта, графических приложений к горноотводному акту и ведению реестра документов, удостоверяющих уточнённые границы горного отвода».</a:t>
            </a:r>
          </a:p>
        </p:txBody>
      </p:sp>
    </p:spTree>
    <p:extLst>
      <p:ext uri="{BB962C8B-B14F-4D97-AF65-F5344CB8AC3E}">
        <p14:creationId xmlns:p14="http://schemas.microsoft.com/office/powerpoint/2010/main" val="3577967760"/>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899592" y="416894"/>
            <a:ext cx="8618068" cy="461665"/>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Планы развития горных работ. Основные замечания.</a:t>
            </a:r>
            <a:endParaRPr lang="ru-RU" sz="2400" b="1"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22</a:t>
            </a:r>
            <a:endParaRPr lang="ru-RU" sz="1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413175"/>
              </p:ext>
            </p:extLst>
          </p:nvPr>
        </p:nvGraphicFramePr>
        <p:xfrm>
          <a:off x="1043608" y="864429"/>
          <a:ext cx="6734745" cy="1152129"/>
        </p:xfrm>
        <a:graphic>
          <a:graphicData uri="http://schemas.openxmlformats.org/drawingml/2006/table">
            <a:tbl>
              <a:tblPr firstRow="1" firstCol="1" bandRow="1"/>
              <a:tblGrid>
                <a:gridCol w="2995761"/>
                <a:gridCol w="1892996"/>
                <a:gridCol w="1845988"/>
              </a:tblGrid>
              <a:tr h="384043">
                <a:tc>
                  <a:txBody>
                    <a:bodyPr/>
                    <a:lstStyle/>
                    <a:p>
                      <a:pPr algn="ctr">
                        <a:lnSpc>
                          <a:spcPct val="115000"/>
                        </a:lnSpc>
                        <a:spcAft>
                          <a:spcPts val="0"/>
                        </a:spcAft>
                      </a:pPr>
                      <a:r>
                        <a:rPr lang="ru-RU" sz="2000" b="0" dirty="0">
                          <a:solidFill>
                            <a:schemeClr val="tx1"/>
                          </a:solidFill>
                          <a:effectLst/>
                          <a:latin typeface="Times New Roman"/>
                          <a:ea typeface="Calibri"/>
                          <a:cs typeface="Times New Roman"/>
                        </a:rPr>
                        <a:t> </a:t>
                      </a:r>
                      <a:endParaRPr lang="ru-RU" sz="12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0" dirty="0">
                          <a:solidFill>
                            <a:schemeClr val="tx1"/>
                          </a:solidFill>
                          <a:effectLst/>
                          <a:latin typeface="Times New Roman"/>
                          <a:ea typeface="Calibri"/>
                          <a:cs typeface="Times New Roman"/>
                        </a:rPr>
                        <a:t>Согласовано</a:t>
                      </a:r>
                      <a:endParaRPr lang="ru-RU" sz="12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0">
                          <a:solidFill>
                            <a:schemeClr val="tx1"/>
                          </a:solidFill>
                          <a:effectLst/>
                          <a:latin typeface="Times New Roman"/>
                          <a:ea typeface="Calibri"/>
                          <a:cs typeface="Times New Roman"/>
                        </a:rPr>
                        <a:t>Не согласовано</a:t>
                      </a:r>
                      <a:endParaRPr lang="ru-RU" sz="1200" b="1">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4043">
                <a:tc>
                  <a:txBody>
                    <a:bodyPr/>
                    <a:lstStyle/>
                    <a:p>
                      <a:pPr>
                        <a:lnSpc>
                          <a:spcPct val="115000"/>
                        </a:lnSpc>
                        <a:spcAft>
                          <a:spcPts val="0"/>
                        </a:spcAft>
                      </a:pPr>
                      <a:r>
                        <a:rPr lang="ru-RU" sz="2000" b="0" dirty="0">
                          <a:solidFill>
                            <a:schemeClr val="tx1"/>
                          </a:solidFill>
                          <a:effectLst/>
                          <a:latin typeface="Times New Roman"/>
                          <a:ea typeface="Calibri"/>
                          <a:cs typeface="Times New Roman"/>
                        </a:rPr>
                        <a:t>1 полугодие 2023 года</a:t>
                      </a:r>
                      <a:endParaRPr lang="ru-RU" sz="12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0" dirty="0">
                          <a:solidFill>
                            <a:schemeClr val="tx1"/>
                          </a:solidFill>
                          <a:effectLst/>
                          <a:latin typeface="Times New Roman"/>
                          <a:ea typeface="Calibri"/>
                          <a:cs typeface="Times New Roman"/>
                        </a:rPr>
                        <a:t>29</a:t>
                      </a:r>
                      <a:endParaRPr lang="ru-RU" sz="12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0">
                          <a:solidFill>
                            <a:schemeClr val="tx1"/>
                          </a:solidFill>
                          <a:effectLst/>
                          <a:latin typeface="Times New Roman"/>
                          <a:ea typeface="Calibri"/>
                          <a:cs typeface="Times New Roman"/>
                        </a:rPr>
                        <a:t>2</a:t>
                      </a:r>
                      <a:endParaRPr lang="ru-RU" sz="1200" b="1">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4043">
                <a:tc>
                  <a:txBody>
                    <a:bodyPr/>
                    <a:lstStyle/>
                    <a:p>
                      <a:pPr>
                        <a:lnSpc>
                          <a:spcPct val="115000"/>
                        </a:lnSpc>
                        <a:spcAft>
                          <a:spcPts val="0"/>
                        </a:spcAft>
                      </a:pPr>
                      <a:r>
                        <a:rPr lang="ru-RU" sz="2000" b="0" dirty="0">
                          <a:solidFill>
                            <a:schemeClr val="tx1"/>
                          </a:solidFill>
                          <a:effectLst/>
                          <a:latin typeface="Times New Roman"/>
                          <a:ea typeface="Calibri"/>
                          <a:cs typeface="Times New Roman"/>
                        </a:rPr>
                        <a:t>1 полугодие 2024 года</a:t>
                      </a:r>
                      <a:endParaRPr lang="ru-RU" sz="12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0" dirty="0">
                          <a:solidFill>
                            <a:schemeClr val="tx1"/>
                          </a:solidFill>
                          <a:effectLst/>
                          <a:latin typeface="Times New Roman"/>
                          <a:ea typeface="Calibri"/>
                          <a:cs typeface="Times New Roman"/>
                        </a:rPr>
                        <a:t>30</a:t>
                      </a:r>
                      <a:endParaRPr lang="ru-RU" sz="1200" b="1" dirty="0">
                        <a:solidFill>
                          <a:schemeClr val="tx1"/>
                        </a:solidFill>
                        <a:effectLst/>
                        <a:latin typeface="Calibri"/>
                        <a:ea typeface="Calibri"/>
                        <a:cs typeface="Times New Roman"/>
                      </a:endParaRPr>
                    </a:p>
                  </a:txBody>
                  <a:tcPr marL="65203" marR="65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0" dirty="0">
                          <a:solidFill>
                            <a:schemeClr val="tx1"/>
                          </a:solidFill>
                          <a:effectLst/>
                          <a:latin typeface="Times New Roman"/>
                          <a:ea typeface="Calibri"/>
                          <a:cs typeface="Times New Roman"/>
                        </a:rPr>
                        <a:t>2</a:t>
                      </a:r>
                      <a:endParaRPr lang="ru-RU" sz="1200" b="1" dirty="0">
                        <a:solidFill>
                          <a:schemeClr val="tx1"/>
                        </a:solidFill>
                        <a:effectLst/>
                        <a:latin typeface="Calibri"/>
                        <a:ea typeface="Calibri"/>
                        <a:cs typeface="Times New Roman"/>
                      </a:endParaRPr>
                    </a:p>
                  </a:txBody>
                  <a:tcPr marL="65203" marR="65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TextBox 12"/>
          <p:cNvSpPr txBox="1"/>
          <p:nvPr/>
        </p:nvSpPr>
        <p:spPr>
          <a:xfrm>
            <a:off x="300727" y="2106432"/>
            <a:ext cx="8719779" cy="4708981"/>
          </a:xfrm>
          <a:prstGeom prst="rect">
            <a:avLst/>
          </a:prstGeom>
          <a:noFill/>
        </p:spPr>
        <p:txBody>
          <a:bodyPr wrap="square" rtlCol="0">
            <a:spAutoFit/>
          </a:bodyPr>
          <a:lstStyle/>
          <a:p>
            <a:pPr marL="342900" indent="-342900" algn="just">
              <a:buFontTx/>
              <a:buChar char="-"/>
            </a:pPr>
            <a:r>
              <a:rPr lang="ru-RU" sz="2000" dirty="0" smtClean="0">
                <a:latin typeface="Times New Roman" pitchFamily="18" charset="0"/>
                <a:cs typeface="Times New Roman" pitchFamily="18" charset="0"/>
              </a:rPr>
              <a:t>отсутствие </a:t>
            </a:r>
            <a:r>
              <a:rPr lang="ru-RU" sz="2000" dirty="0">
                <a:latin typeface="Times New Roman" pitchFamily="18" charset="0"/>
                <a:cs typeface="Times New Roman" pitchFamily="18" charset="0"/>
              </a:rPr>
              <a:t>внесений изменений в проект производства маркшейдерских работ согласно приказу Ростехнадзора от 13.11.2020 №439 «Об утверждении Федеральных норм и правил в области промышленной безопасности «Правила обеспечения устойчивости бортов и уступов карьеров, разрезов и откосов отвалов</a:t>
            </a:r>
            <a:r>
              <a:rPr lang="ru-RU" sz="2000" dirty="0" smtClean="0">
                <a:latin typeface="Times New Roman" pitchFamily="18" charset="0"/>
                <a:cs typeface="Times New Roman" pitchFamily="18" charset="0"/>
              </a:rPr>
              <a:t>»;</a:t>
            </a:r>
          </a:p>
          <a:p>
            <a:pPr marL="342900" indent="-342900" algn="just">
              <a:buFontTx/>
              <a:buChar char="-"/>
            </a:pPr>
            <a:r>
              <a:rPr lang="ru-RU" sz="2000" dirty="0" smtClean="0">
                <a:latin typeface="Times New Roman" pitchFamily="18" charset="0"/>
                <a:cs typeface="Times New Roman" pitchFamily="18" charset="0"/>
              </a:rPr>
              <a:t>отсутствие </a:t>
            </a:r>
            <a:r>
              <a:rPr lang="ru-RU" sz="2000" dirty="0">
                <a:latin typeface="Times New Roman" pitchFamily="18" charset="0"/>
                <a:cs typeface="Times New Roman" pitchFamily="18" charset="0"/>
              </a:rPr>
              <a:t>назначенного лица, ответственного за руководство взрывными работами, что является нарушением </a:t>
            </a:r>
            <a:r>
              <a:rPr lang="ru-RU" sz="2000" dirty="0" err="1">
                <a:latin typeface="Times New Roman" pitchFamily="18" charset="0"/>
                <a:cs typeface="Times New Roman" pitchFamily="18" charset="0"/>
              </a:rPr>
              <a:t>п.п</a:t>
            </a:r>
            <a:r>
              <a:rPr lang="ru-RU" sz="2000" dirty="0">
                <a:latin typeface="Times New Roman" pitchFamily="18" charset="0"/>
                <a:cs typeface="Times New Roman" pitchFamily="18" charset="0"/>
              </a:rPr>
              <a:t>. «а» п. 63 приказа «Об утверждении Федеральных норм и правил в области промышленной безопасности «Правила безопасности при производстве, хранении и применении взрывчатых материалов промышленного назначения» №494 от 03.12.2020; не создан резерв финансовых средств и материальных ресурсов для локализации и ликвидации последствий аварий, что является нарушением п.1 ст.10 Федерального закона от 21.07.1997 №116-ФЗ «О промышленной безопасности опасных производственных объектов»;</a:t>
            </a:r>
          </a:p>
          <a:p>
            <a:pPr marL="342900" indent="-342900" algn="just">
              <a:buFontTx/>
              <a:buChar char="-"/>
            </a:pP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286834417"/>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827253" y="525344"/>
            <a:ext cx="8618068" cy="461665"/>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Изменения в законодательстве</a:t>
            </a:r>
            <a:endParaRPr lang="ru-RU" sz="2400" b="1"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23</a:t>
            </a:r>
            <a:endParaRPr lang="ru-RU" sz="1400" dirty="0">
              <a:latin typeface="Times New Roman" pitchFamily="18" charset="0"/>
              <a:cs typeface="Times New Roman" pitchFamily="18" charset="0"/>
            </a:endParaRPr>
          </a:p>
        </p:txBody>
      </p:sp>
      <p:sp>
        <p:nvSpPr>
          <p:cNvPr id="13" name="TextBox 12"/>
          <p:cNvSpPr txBox="1"/>
          <p:nvPr/>
        </p:nvSpPr>
        <p:spPr>
          <a:xfrm>
            <a:off x="213580" y="1412776"/>
            <a:ext cx="8822916" cy="5324535"/>
          </a:xfrm>
          <a:prstGeom prst="rect">
            <a:avLst/>
          </a:prstGeom>
          <a:noFill/>
        </p:spPr>
        <p:txBody>
          <a:bodyPr wrap="square" rtlCol="0">
            <a:spAutoFit/>
          </a:bodyPr>
          <a:lstStyle/>
          <a:p>
            <a:pPr marL="342900" indent="-342900" algn="just">
              <a:buFontTx/>
              <a:buChar char="-"/>
            </a:pPr>
            <a:r>
              <a:rPr lang="ru-RU" sz="2000" dirty="0">
                <a:latin typeface="Times New Roman" pitchFamily="18" charset="0"/>
                <a:cs typeface="Times New Roman" pitchFamily="18" charset="0"/>
              </a:rPr>
              <a:t>уточняется порядок продления срока эксплуатации зданий и сооружений на опасном производственном объекте по истечении ранее установленного срока их эксплуатации (соответствующее решение должен принимать руководитель эксплуатирующей организации на основании положительного заключения промышленной безопасности</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с 20 до 10 лет сокращается предельный срок эксплуатации технических устройств на опасных производственных объектах в случае отсутствия в технической документации на такое устройство установленного производителем срока эксплуатации, либо отсутствия самой технической документации (дальнейшая эксплуатация допускается только при условии получения соответствующего положительного заключения экспертизы промышленной безопасности</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вводится возможность установления индивидуальных требований промышленной безопасности в обосновании безопасности опасного производственного объекта не только при его строительстве или реконструкции, но и при техническом перевооружении, а также капитальном ремонте линейного объекта;</a:t>
            </a:r>
          </a:p>
        </p:txBody>
      </p:sp>
    </p:spTree>
    <p:extLst>
      <p:ext uri="{BB962C8B-B14F-4D97-AF65-F5344CB8AC3E}">
        <p14:creationId xmlns:p14="http://schemas.microsoft.com/office/powerpoint/2010/main" val="2096229367"/>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827253" y="525344"/>
            <a:ext cx="8618068" cy="461665"/>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Изменения в законодательстве</a:t>
            </a:r>
            <a:endParaRPr lang="ru-RU" sz="2400" b="1"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24</a:t>
            </a:r>
            <a:endParaRPr lang="ru-RU" sz="1400" dirty="0">
              <a:latin typeface="Times New Roman" pitchFamily="18" charset="0"/>
              <a:cs typeface="Times New Roman" pitchFamily="18" charset="0"/>
            </a:endParaRPr>
          </a:p>
        </p:txBody>
      </p:sp>
      <p:sp>
        <p:nvSpPr>
          <p:cNvPr id="13" name="TextBox 12"/>
          <p:cNvSpPr txBox="1"/>
          <p:nvPr/>
        </p:nvSpPr>
        <p:spPr>
          <a:xfrm>
            <a:off x="213580" y="1412776"/>
            <a:ext cx="8822916" cy="2554545"/>
          </a:xfrm>
          <a:prstGeom prst="rect">
            <a:avLst/>
          </a:prstGeom>
          <a:noFill/>
        </p:spPr>
        <p:txBody>
          <a:bodyPr wrap="square" rtlCol="0">
            <a:spAutoFit/>
          </a:bodyPr>
          <a:lstStyle/>
          <a:p>
            <a:pPr marL="342900" indent="-342900" algn="just">
              <a:buFontTx/>
              <a:buChar char="-"/>
            </a:pPr>
            <a:r>
              <a:rPr lang="ru-RU" sz="2000" dirty="0">
                <a:latin typeface="Times New Roman" pitchFamily="18" charset="0"/>
                <a:cs typeface="Times New Roman" pitchFamily="18" charset="0"/>
              </a:rPr>
              <a:t>эксперты в области промышленной безопасности смогут подтверждать свою компетентность не только при прохождении аттестации в </a:t>
            </a:r>
            <a:r>
              <a:rPr lang="ru-RU" sz="2000" dirty="0" err="1">
                <a:latin typeface="Times New Roman" pitchFamily="18" charset="0"/>
                <a:cs typeface="Times New Roman" pitchFamily="18" charset="0"/>
              </a:rPr>
              <a:t>Ростехнадзоре</a:t>
            </a:r>
            <a:r>
              <a:rPr lang="ru-RU" sz="2000" dirty="0">
                <a:latin typeface="Times New Roman" pitchFamily="18" charset="0"/>
                <a:cs typeface="Times New Roman" pitchFamily="18" charset="0"/>
              </a:rPr>
              <a:t>, но и при успешном прохождении профессионального экзамена в соответствии с Федеральным законом «О независимой оценке квалификации</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уточняются отдельные положения федерального законодательства, связанные с осуществлением государственного надзора, лицензирования, расследования аварий на опасных производственных объектах.</a:t>
            </a:r>
            <a:endParaRPr lang="ru-RU"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87613594"/>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790182" y="599484"/>
            <a:ext cx="8618068" cy="461665"/>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Нормативные правовые акты</a:t>
            </a:r>
            <a:endParaRPr lang="ru-RU" sz="2400" b="1"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25</a:t>
            </a:r>
            <a:endParaRPr lang="ru-RU" sz="1400" dirty="0">
              <a:latin typeface="Times New Roman" pitchFamily="18" charset="0"/>
              <a:cs typeface="Times New Roman" pitchFamily="18" charset="0"/>
            </a:endParaRPr>
          </a:p>
        </p:txBody>
      </p:sp>
      <p:sp>
        <p:nvSpPr>
          <p:cNvPr id="13" name="TextBox 12"/>
          <p:cNvSpPr txBox="1"/>
          <p:nvPr/>
        </p:nvSpPr>
        <p:spPr>
          <a:xfrm>
            <a:off x="168601" y="1412775"/>
            <a:ext cx="8822916" cy="5016758"/>
          </a:xfrm>
          <a:prstGeom prst="rect">
            <a:avLst/>
          </a:prstGeom>
          <a:noFill/>
        </p:spPr>
        <p:txBody>
          <a:bodyPr wrap="square" rtlCol="0">
            <a:spAutoFit/>
          </a:bodyPr>
          <a:lstStyle/>
          <a:p>
            <a:pPr marL="342900" indent="-342900" algn="just">
              <a:buFontTx/>
              <a:buChar char="-"/>
            </a:pPr>
            <a:r>
              <a:rPr lang="ru-RU" sz="2000" dirty="0">
                <a:latin typeface="Times New Roman" pitchFamily="18" charset="0"/>
                <a:cs typeface="Times New Roman" pitchFamily="18" charset="0"/>
              </a:rPr>
              <a:t>постановление Правительства Российской Федерации от 29 июля 2023 г. № 1233 «О внесении изменений в Правила организации и осуществления производственного контроля за соблюдением требований промышленной безопасности</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постановление Правительства Российской Федерации от 9 сентября 2023 г. № 1476 «О внесении изменений в Положение об аттестации экспертов в области промышленной безопасности</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постановление Правительства Российской Федерации от 13 сентября 2023 г. № 1498 «О внесении изменений в Правила подготовки, рассмотрения и согласования планов и схем развития горных работ по видам полезных ископаемых</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приказ Ростехнадзора от 8 декабря 2023 г. № 442 «О внесении изменений в Федеральные нормы и правила в области промышленной безопасности «Инструкция по локализации и ликвидации последствий аварий на опасных производственных объектах, на которых ведутся горные работы», утвержденные приказом Ростехнадзора от 11 декабря 2020 г. № 520»;</a:t>
            </a:r>
            <a:endParaRPr lang="ru-RU"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51555237"/>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26315" y="-208310"/>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790182" y="599484"/>
            <a:ext cx="8618068" cy="461665"/>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Нормативные правовые акты</a:t>
            </a:r>
            <a:endParaRPr lang="ru-RU" sz="2400" b="1" dirty="0">
              <a:latin typeface="Times New Roman" pitchFamily="18" charset="0"/>
              <a:cs typeface="Times New Roman" pitchFamily="18" charset="0"/>
            </a:endParaRPr>
          </a:p>
        </p:txBody>
      </p:sp>
      <p:sp>
        <p:nvSpPr>
          <p:cNvPr id="12" name="TextBox 11"/>
          <p:cNvSpPr txBox="1"/>
          <p:nvPr/>
        </p:nvSpPr>
        <p:spPr>
          <a:xfrm>
            <a:off x="67550" y="6513445"/>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26</a:t>
            </a:r>
            <a:endParaRPr lang="ru-RU" sz="1400" dirty="0">
              <a:latin typeface="Times New Roman" pitchFamily="18" charset="0"/>
              <a:cs typeface="Times New Roman" pitchFamily="18" charset="0"/>
            </a:endParaRPr>
          </a:p>
        </p:txBody>
      </p:sp>
      <p:sp>
        <p:nvSpPr>
          <p:cNvPr id="13" name="TextBox 12"/>
          <p:cNvSpPr txBox="1"/>
          <p:nvPr/>
        </p:nvSpPr>
        <p:spPr>
          <a:xfrm>
            <a:off x="168601" y="1412775"/>
            <a:ext cx="8822916" cy="4708981"/>
          </a:xfrm>
          <a:prstGeom prst="rect">
            <a:avLst/>
          </a:prstGeom>
          <a:noFill/>
        </p:spPr>
        <p:txBody>
          <a:bodyPr wrap="square" rtlCol="0">
            <a:spAutoFit/>
          </a:bodyPr>
          <a:lstStyle/>
          <a:p>
            <a:pPr marL="342900" indent="-342900" algn="just">
              <a:buFontTx/>
              <a:buChar char="-"/>
            </a:pPr>
            <a:r>
              <a:rPr lang="ru-RU" sz="2000" dirty="0">
                <a:latin typeface="Times New Roman" pitchFamily="18" charset="0"/>
                <a:cs typeface="Times New Roman" pitchFamily="18" charset="0"/>
              </a:rPr>
              <a:t>приказ Ростехнадзора от 20 февраля 2024 г. № 60 «О внесении изменений в федеральные нормы и правила в области промышленной безопасности «Правила проведения экспертизы промышленной безопасности», утвержденные приказом Федеральной службы по экологическому, технологическому и атомному надзору от 20 октября 2020 г. № 420</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приказ Ростехнадзора от 22 января 2024 г. № 16 «О внесении изменений в федеральные нормы и правила в области промышленной безопасности «Правила безопасности опасных производственных объектов, на которых используются подъемные сооружения», утвержденные приказом Федеральной службы по экологическому, технологическому и атомному надзору от 26 ноября 2020 г. № 461</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приказ Ростехнадзора от 27 апреля 2024 г. № 142 «Об утверждении федеральных норм и правил в области промышленной безопасности «Общие требования к обоснованию безопасности опасного производственного объекта</a:t>
            </a:r>
            <a:r>
              <a:rPr lang="ru-RU" sz="20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008584505"/>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TextBox 5"/>
          <p:cNvSpPr txBox="1"/>
          <p:nvPr/>
        </p:nvSpPr>
        <p:spPr>
          <a:xfrm>
            <a:off x="2123728" y="3092083"/>
            <a:ext cx="5112568" cy="707886"/>
          </a:xfrm>
          <a:prstGeom prst="rect">
            <a:avLst/>
          </a:prstGeom>
          <a:noFill/>
        </p:spPr>
        <p:txBody>
          <a:bodyPr wrap="square" rtlCol="0">
            <a:spAutoFit/>
          </a:bodyPr>
          <a:lstStyle/>
          <a:p>
            <a:r>
              <a:rPr lang="ru-RU" sz="4000" dirty="0" smtClean="0">
                <a:latin typeface="Times New Roman" pitchFamily="18" charset="0"/>
                <a:cs typeface="Times New Roman" pitchFamily="18" charset="0"/>
              </a:rPr>
              <a:t>Спасибо за внимание!</a:t>
            </a:r>
            <a:endParaRPr lang="ru-RU" sz="4000"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27</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62155883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Группа 5"/>
          <p:cNvGrpSpPr/>
          <p:nvPr/>
        </p:nvGrpSpPr>
        <p:grpSpPr>
          <a:xfrm>
            <a:off x="35496" y="44624"/>
            <a:ext cx="9107488" cy="1189038"/>
            <a:chOff x="35496" y="44624"/>
            <a:chExt cx="9107488" cy="1189038"/>
          </a:xfrm>
        </p:grpSpPr>
        <p:grpSp>
          <p:nvGrpSpPr>
            <p:cNvPr id="7" name="Группа 24"/>
            <p:cNvGrpSpPr/>
            <p:nvPr/>
          </p:nvGrpSpPr>
          <p:grpSpPr>
            <a:xfrm>
              <a:off x="35496" y="332656"/>
              <a:ext cx="9107488" cy="419795"/>
              <a:chOff x="35496" y="332656"/>
              <a:chExt cx="9107488" cy="419795"/>
            </a:xfrm>
          </p:grpSpPr>
          <p:sp>
            <p:nvSpPr>
              <p:cNvPr id="11"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2"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3"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10"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TextBox 13"/>
          <p:cNvSpPr txBox="1"/>
          <p:nvPr/>
        </p:nvSpPr>
        <p:spPr>
          <a:xfrm>
            <a:off x="622322" y="908720"/>
            <a:ext cx="8856984" cy="1015663"/>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Федеральный </a:t>
            </a:r>
            <a:r>
              <a:rPr lang="ru-RU" sz="2000" b="1" dirty="0">
                <a:latin typeface="Times New Roman" pitchFamily="18" charset="0"/>
                <a:cs typeface="Times New Roman" pitchFamily="18" charset="0"/>
              </a:rPr>
              <a:t>государственный лицензионный контроль (надзор</a:t>
            </a:r>
            <a:r>
              <a:rPr lang="ru-RU" sz="2000" b="1" dirty="0" smtClean="0">
                <a:latin typeface="Times New Roman" pitchFamily="18" charset="0"/>
                <a:cs typeface="Times New Roman" pitchFamily="18" charset="0"/>
              </a:rPr>
              <a:t>), осуществляемый отделом промышленной безопасности</a:t>
            </a:r>
          </a:p>
          <a:p>
            <a:pPr algn="ctr"/>
            <a:r>
              <a:rPr lang="ru-RU" sz="2000" b="1" dirty="0" smtClean="0">
                <a:latin typeface="Times New Roman" pitchFamily="18" charset="0"/>
                <a:cs typeface="Times New Roman" pitchFamily="18" charset="0"/>
              </a:rPr>
              <a:t> по Республике Карелия</a:t>
            </a:r>
          </a:p>
        </p:txBody>
      </p:sp>
      <p:pic>
        <p:nvPicPr>
          <p:cNvPr id="18" name="Picture 4" descr="H:\АТТЕСТАЦИЯ\профкультура\лицензия.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4616" y="2348880"/>
            <a:ext cx="2035281" cy="290754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descr="H:\АТТЕСТАЦИЯ\профкультура\лицензия 4.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64088" y="3166878"/>
            <a:ext cx="2092547" cy="296056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1" descr="H:\АТТЕСТАЦИЯ\профкультура\лицензия 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42715" y="5043587"/>
            <a:ext cx="1262297" cy="181441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11309" y="2924944"/>
            <a:ext cx="4971356" cy="2554545"/>
          </a:xfrm>
          <a:prstGeom prst="rect">
            <a:avLst/>
          </a:prstGeom>
        </p:spPr>
        <p:txBody>
          <a:bodyPr wrap="square">
            <a:spAutoFit/>
          </a:bodyPr>
          <a:lstStyle/>
          <a:p>
            <a:pPr marL="342900" indent="-342900" algn="just">
              <a:buFontTx/>
              <a:buChar char="-"/>
            </a:pPr>
            <a:r>
              <a:rPr lang="ru-RU" sz="2000" dirty="0" smtClean="0">
                <a:latin typeface="Times New Roman" pitchFamily="18" charset="0"/>
                <a:cs typeface="Times New Roman" pitchFamily="18" charset="0"/>
              </a:rPr>
              <a:t>за деятельностью по производству </a:t>
            </a:r>
            <a:r>
              <a:rPr lang="ru-RU" sz="2000" dirty="0">
                <a:latin typeface="Times New Roman" pitchFamily="18" charset="0"/>
                <a:cs typeface="Times New Roman" pitchFamily="18" charset="0"/>
              </a:rPr>
              <a:t>маркшейдерских работ</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за производством, хранением и применением взрывчатых материалов промышленного назначения</a:t>
            </a:r>
            <a:r>
              <a:rPr lang="ru-RU" sz="2000" dirty="0" smtClean="0">
                <a:latin typeface="Times New Roman" pitchFamily="18" charset="0"/>
                <a:cs typeface="Times New Roman" pitchFamily="18" charset="0"/>
              </a:rPr>
              <a:t>;</a:t>
            </a:r>
          </a:p>
          <a:p>
            <a:pPr marL="342900" indent="-342900" algn="just">
              <a:buFontTx/>
              <a:buChar char="-"/>
            </a:pPr>
            <a:r>
              <a:rPr lang="ru-RU" sz="2000" dirty="0">
                <a:latin typeface="Times New Roman" pitchFamily="18" charset="0"/>
                <a:cs typeface="Times New Roman" pitchFamily="18" charset="0"/>
              </a:rPr>
              <a:t>за деятельностью по проведению     экспертизы промышленной </a:t>
            </a:r>
            <a:r>
              <a:rPr lang="ru-RU" sz="2000" dirty="0" smtClean="0">
                <a:latin typeface="Times New Roman" pitchFamily="18" charset="0"/>
                <a:cs typeface="Times New Roman" pitchFamily="18" charset="0"/>
              </a:rPr>
              <a:t>безопасности</a:t>
            </a:r>
            <a:endParaRPr lang="ru-RU" sz="2000" dirty="0"/>
          </a:p>
        </p:txBody>
      </p:sp>
      <p:sp>
        <p:nvSpPr>
          <p:cNvPr id="15" name="TextBox 14"/>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3</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69843093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44624"/>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2" name="Диаграмма 1"/>
          <p:cNvGraphicFramePr/>
          <p:nvPr>
            <p:extLst>
              <p:ext uri="{D42A27DB-BD31-4B8C-83A1-F6EECF244321}">
                <p14:modId xmlns:p14="http://schemas.microsoft.com/office/powerpoint/2010/main" val="2867818692"/>
              </p:ext>
            </p:extLst>
          </p:nvPr>
        </p:nvGraphicFramePr>
        <p:xfrm>
          <a:off x="629562" y="1952780"/>
          <a:ext cx="7884876" cy="4639870"/>
        </p:xfrm>
        <a:graphic>
          <a:graphicData uri="http://schemas.openxmlformats.org/drawingml/2006/chart">
            <c:chart xmlns:c="http://schemas.openxmlformats.org/drawingml/2006/chart" xmlns:r="http://schemas.openxmlformats.org/officeDocument/2006/relationships" r:id="rId3"/>
          </a:graphicData>
        </a:graphic>
      </p:graphicFrame>
      <p:sp>
        <p:nvSpPr>
          <p:cNvPr id="3" name="Прямоугольник 2"/>
          <p:cNvSpPr/>
          <p:nvPr/>
        </p:nvSpPr>
        <p:spPr>
          <a:xfrm>
            <a:off x="899592" y="752451"/>
            <a:ext cx="7776864" cy="1200329"/>
          </a:xfrm>
          <a:prstGeom prst="rect">
            <a:avLst/>
          </a:prstGeom>
        </p:spPr>
        <p:txBody>
          <a:bodyPr wrap="square">
            <a:spAutoFit/>
          </a:bodyPr>
          <a:lstStyle/>
          <a:p>
            <a:pPr algn="ctr"/>
            <a:r>
              <a:rPr lang="ru-RU" sz="2400" b="1" dirty="0">
                <a:latin typeface="Times New Roman" pitchFamily="18" charset="0"/>
                <a:cs typeface="Times New Roman" pitchFamily="18" charset="0"/>
              </a:rPr>
              <a:t>Количество опасных производственных объектов, поднадзорных </a:t>
            </a:r>
            <a:r>
              <a:rPr lang="ru-RU" sz="2400" b="1" dirty="0" smtClean="0">
                <a:latin typeface="Times New Roman" pitchFamily="18" charset="0"/>
                <a:cs typeface="Times New Roman" pitchFamily="18" charset="0"/>
              </a:rPr>
              <a:t>отделу промышленной безопасности по Республике Карелия</a:t>
            </a:r>
            <a:endParaRPr lang="ru-RU" sz="2400"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4</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36632197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390815" y="779989"/>
            <a:ext cx="8618068" cy="120032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Основные показатели контрольной (надзорной) деятельности отдела промышленной безопасности по Республике Карелия (по итогам 6 месяцев 2024 года)</a:t>
            </a:r>
            <a:endParaRPr lang="ru-RU" sz="2400" b="1" dirty="0">
              <a:latin typeface="Times New Roman" pitchFamily="18" charset="0"/>
              <a:cs typeface="Times New Roman" pitchFamily="18" charset="0"/>
            </a:endParaRPr>
          </a:p>
        </p:txBody>
      </p:sp>
      <p:sp>
        <p:nvSpPr>
          <p:cNvPr id="3" name="TextBox 2"/>
          <p:cNvSpPr txBox="1"/>
          <p:nvPr/>
        </p:nvSpPr>
        <p:spPr>
          <a:xfrm>
            <a:off x="220540" y="1980318"/>
            <a:ext cx="8719779" cy="5016758"/>
          </a:xfrm>
          <a:prstGeom prst="rect">
            <a:avLst/>
          </a:prstGeom>
          <a:noFill/>
        </p:spPr>
        <p:txBody>
          <a:bodyPr wrap="square" rtlCol="0">
            <a:spAutoFit/>
          </a:bodyPr>
          <a:lstStyle/>
          <a:p>
            <a:pPr algn="just"/>
            <a:r>
              <a:rPr lang="ru-RU" sz="2000" dirty="0" smtClean="0">
                <a:latin typeface="Times New Roman" pitchFamily="18" charset="0"/>
                <a:cs typeface="Times New Roman" pitchFamily="18" charset="0"/>
              </a:rPr>
              <a:t>-    аварий и несчастных случаев не зарегистрировано</a:t>
            </a:r>
            <a:r>
              <a:rPr lang="ru-RU" sz="2000" dirty="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pPr marL="342900" indent="-342900" algn="just">
              <a:buFontTx/>
              <a:buChar char="-"/>
            </a:pPr>
            <a:r>
              <a:rPr lang="ru-RU" sz="2000" dirty="0" smtClean="0">
                <a:latin typeface="Times New Roman" pitchFamily="18" charset="0"/>
                <a:cs typeface="Times New Roman" pitchFamily="18" charset="0"/>
              </a:rPr>
              <a:t>проведено 11 плановых </a:t>
            </a:r>
            <a:r>
              <a:rPr lang="ru-RU" sz="2000" dirty="0">
                <a:latin typeface="Times New Roman" pitchFamily="18" charset="0"/>
                <a:cs typeface="Times New Roman" pitchFamily="18" charset="0"/>
              </a:rPr>
              <a:t>проверок юридических лиц (5 в отношении юридических лиц, эксплуатирующих 6 опасных производственных объектов II класса </a:t>
            </a:r>
            <a:r>
              <a:rPr lang="ru-RU" sz="2000" dirty="0" smtClean="0">
                <a:latin typeface="Times New Roman" pitchFamily="18" charset="0"/>
                <a:cs typeface="Times New Roman" pitchFamily="18" charset="0"/>
              </a:rPr>
              <a:t>опасности</a:t>
            </a:r>
            <a:r>
              <a:rPr lang="ru-RU" sz="2000" dirty="0">
                <a:latin typeface="Times New Roman" pitchFamily="18" charset="0"/>
                <a:cs typeface="Times New Roman" pitchFamily="18" charset="0"/>
              </a:rPr>
              <a:t>;</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6 в отношении юридических лиц, связанных с производством маркшейдерских работ и производством, хранением и применением взрывчатых материалов промышленного назначения</a:t>
            </a:r>
            <a:r>
              <a:rPr lang="ru-RU" sz="2000" dirty="0" smtClean="0">
                <a:latin typeface="Times New Roman" pitchFamily="18" charset="0"/>
                <a:cs typeface="Times New Roman" pitchFamily="18" charset="0"/>
              </a:rPr>
              <a:t>) (выявлено 73 нарушений требований промышленной безопасности, выдано 7 предписаний об устранении выявленных нарушений).</a:t>
            </a:r>
          </a:p>
          <a:p>
            <a:pPr marL="342900" indent="-342900" algn="just">
              <a:buFontTx/>
              <a:buChar char="-"/>
            </a:pPr>
            <a:r>
              <a:rPr lang="ru-RU" sz="2000" dirty="0">
                <a:latin typeface="Times New Roman" pitchFamily="18" charset="0"/>
                <a:cs typeface="Times New Roman" pitchFamily="18" charset="0"/>
              </a:rPr>
              <a:t>по согласованию с Прокуратурой Республики Карелия проведено 5 внеплановых выездных проверок (2 – наличие сведений об угрозе причинения вреда (ущерба) охраняемы законом ценностям; 3 – при выявлении соответствия объекта контроля параметрам, утверждённым индикаторами риска нарушения обязательных требований в области промышленной безопасности) (выявлено </a:t>
            </a:r>
            <a:r>
              <a:rPr lang="ru-RU" sz="2000" dirty="0" smtClean="0">
                <a:latin typeface="Times New Roman" pitchFamily="18" charset="0"/>
                <a:cs typeface="Times New Roman" pitchFamily="18" charset="0"/>
              </a:rPr>
              <a:t>103 </a:t>
            </a:r>
            <a:r>
              <a:rPr lang="ru-RU" sz="2000" dirty="0">
                <a:latin typeface="Times New Roman" pitchFamily="18" charset="0"/>
                <a:cs typeface="Times New Roman" pitchFamily="18" charset="0"/>
              </a:rPr>
              <a:t>нарушений требований промышленной безопасности).</a:t>
            </a:r>
          </a:p>
          <a:p>
            <a:pPr marL="342900" indent="-342900" algn="just">
              <a:buFontTx/>
              <a:buChar char="-"/>
            </a:pPr>
            <a:endParaRPr lang="ru-RU" sz="2000" dirty="0" smtClean="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5</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65819815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274412" y="980728"/>
            <a:ext cx="8618068" cy="120032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Основные показатели контрольной (надзорной) деятельности отдела промышленной безопасности по Республике Карелия (по итогам 6 месяцев 2024 года)</a:t>
            </a:r>
            <a:endParaRPr lang="ru-RU" sz="2400" b="1" dirty="0">
              <a:latin typeface="Times New Roman" pitchFamily="18" charset="0"/>
              <a:cs typeface="Times New Roman" pitchFamily="18" charset="0"/>
            </a:endParaRPr>
          </a:p>
        </p:txBody>
      </p:sp>
      <p:sp>
        <p:nvSpPr>
          <p:cNvPr id="3" name="TextBox 2"/>
          <p:cNvSpPr txBox="1"/>
          <p:nvPr/>
        </p:nvSpPr>
        <p:spPr>
          <a:xfrm>
            <a:off x="244709" y="2276872"/>
            <a:ext cx="8719779" cy="4093428"/>
          </a:xfrm>
          <a:prstGeom prst="rect">
            <a:avLst/>
          </a:prstGeom>
          <a:noFill/>
        </p:spPr>
        <p:txBody>
          <a:bodyPr wrap="square" rtlCol="0">
            <a:spAutoFit/>
          </a:bodyPr>
          <a:lstStyle/>
          <a:p>
            <a:pPr marL="342900" indent="-342900" algn="just">
              <a:buFontTx/>
              <a:buChar char="-"/>
            </a:pPr>
            <a:r>
              <a:rPr lang="ru-RU" sz="2000" dirty="0" smtClean="0">
                <a:latin typeface="Times New Roman" pitchFamily="18" charset="0"/>
                <a:cs typeface="Times New Roman" pitchFamily="18" charset="0"/>
              </a:rPr>
              <a:t>в </a:t>
            </a:r>
            <a:r>
              <a:rPr lang="ru-RU" sz="2000" dirty="0">
                <a:latin typeface="Times New Roman" pitchFamily="18" charset="0"/>
                <a:cs typeface="Times New Roman" pitchFamily="18" charset="0"/>
              </a:rPr>
              <a:t>режиме постоянного государственного надзора проведено 5 проверок в отношении организаций, осуществляющих эксплуатацию опасных производственных объектов I класса </a:t>
            </a:r>
            <a:r>
              <a:rPr lang="ru-RU" sz="2000" dirty="0" smtClean="0">
                <a:latin typeface="Times New Roman" pitchFamily="18" charset="0"/>
                <a:cs typeface="Times New Roman" pitchFamily="18" charset="0"/>
              </a:rPr>
              <a:t>опасности (выявлено </a:t>
            </a:r>
            <a:r>
              <a:rPr lang="ru-RU" sz="2000" dirty="0">
                <a:latin typeface="Times New Roman" pitchFamily="18" charset="0"/>
                <a:cs typeface="Times New Roman" pitchFamily="18" charset="0"/>
              </a:rPr>
              <a:t>6 нарушений обязательных </a:t>
            </a:r>
            <a:r>
              <a:rPr lang="ru-RU" sz="2000" dirty="0" smtClean="0">
                <a:latin typeface="Times New Roman" pitchFamily="18" charset="0"/>
                <a:cs typeface="Times New Roman" pitchFamily="18" charset="0"/>
              </a:rPr>
              <a:t>требований).</a:t>
            </a:r>
          </a:p>
          <a:p>
            <a:pPr marL="342900" indent="-342900" algn="just">
              <a:buFontTx/>
              <a:buChar char="-"/>
            </a:pPr>
            <a:r>
              <a:rPr lang="ru-RU" sz="2000" dirty="0" smtClean="0">
                <a:latin typeface="Times New Roman" pitchFamily="18" charset="0"/>
                <a:cs typeface="Times New Roman" pitchFamily="18" charset="0"/>
              </a:rPr>
              <a:t>в </a:t>
            </a:r>
            <a:r>
              <a:rPr lang="ru-RU" sz="2000" dirty="0">
                <a:latin typeface="Times New Roman" pitchFamily="18" charset="0"/>
                <a:cs typeface="Times New Roman" pitchFamily="18" charset="0"/>
              </a:rPr>
              <a:t>рамках государственного строительного надзора было проведено 25 контрольных (надзорных) мероприятий  по программе проведения проверок. По результатам проведенных проверок выявлено 270 нарушений обязательных требований, контролируемым лицам выдано 22 предписания об устранении нарушений (возбуждено и рассмотрено 38 дел об административных правонарушениях, предусмотренных частью 1 статьи 9.4 Кодекса Российской Федерации об административных правонарушениях)</a:t>
            </a:r>
          </a:p>
          <a:p>
            <a:pPr marL="342900" indent="-342900" algn="just">
              <a:buFontTx/>
              <a:buChar char="-"/>
            </a:pPr>
            <a:endParaRPr lang="ru-RU" sz="2000"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a:latin typeface="Times New Roman" pitchFamily="18" charset="0"/>
                <a:cs typeface="Times New Roman" pitchFamily="18" charset="0"/>
              </a:rPr>
              <a:t>6</a:t>
            </a:r>
          </a:p>
        </p:txBody>
      </p:sp>
    </p:spTree>
    <p:extLst>
      <p:ext uri="{BB962C8B-B14F-4D97-AF65-F5344CB8AC3E}">
        <p14:creationId xmlns:p14="http://schemas.microsoft.com/office/powerpoint/2010/main" val="131984430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12"/>
          <p:cNvSpPr txBox="1"/>
          <p:nvPr/>
        </p:nvSpPr>
        <p:spPr>
          <a:xfrm>
            <a:off x="334082" y="1124744"/>
            <a:ext cx="8439324" cy="1323439"/>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Лицензионная и </a:t>
            </a:r>
            <a:r>
              <a:rPr lang="ru-RU" sz="2000" b="1" dirty="0">
                <a:latin typeface="Times New Roman" pitchFamily="18" charset="0"/>
                <a:cs typeface="Times New Roman" pitchFamily="18" charset="0"/>
              </a:rPr>
              <a:t>разрешительная </a:t>
            </a:r>
            <a:r>
              <a:rPr lang="ru-RU" sz="2000" b="1" dirty="0" smtClean="0">
                <a:latin typeface="Times New Roman" pitchFamily="18" charset="0"/>
                <a:cs typeface="Times New Roman" pitchFamily="18" charset="0"/>
              </a:rPr>
              <a:t>деятельность;</a:t>
            </a:r>
          </a:p>
          <a:p>
            <a:pPr algn="ctr"/>
            <a:r>
              <a:rPr lang="ru-RU" sz="2000" b="1" dirty="0" smtClean="0">
                <a:latin typeface="Times New Roman" pitchFamily="18" charset="0"/>
                <a:cs typeface="Times New Roman" pitchFamily="18" charset="0"/>
              </a:rPr>
              <a:t>мероприятия, связанные с приемкой и пуском в эксплуатацию объектов и оборудования в соответствии с положениями нормативных правовых актов</a:t>
            </a:r>
            <a:endParaRPr lang="ru-RU" sz="2000" b="1" dirty="0">
              <a:latin typeface="Times New Roman" pitchFamily="18" charset="0"/>
              <a:cs typeface="Times New Roman" pitchFamily="18" charset="0"/>
            </a:endParaRPr>
          </a:p>
        </p:txBody>
      </p:sp>
      <p:sp>
        <p:nvSpPr>
          <p:cNvPr id="3" name="TextBox 2"/>
          <p:cNvSpPr txBox="1"/>
          <p:nvPr/>
        </p:nvSpPr>
        <p:spPr>
          <a:xfrm>
            <a:off x="539676" y="2448183"/>
            <a:ext cx="8136904" cy="1015663"/>
          </a:xfrm>
          <a:prstGeom prst="rect">
            <a:avLst/>
          </a:prstGeom>
          <a:noFill/>
        </p:spPr>
        <p:txBody>
          <a:bodyPr wrap="square" rtlCol="0">
            <a:spAutoFit/>
          </a:bodyPr>
          <a:lstStyle/>
          <a:p>
            <a:pPr algn="just"/>
            <a:r>
              <a:rPr lang="ru-RU" sz="2000" dirty="0" smtClean="0">
                <a:latin typeface="Times New Roman" pitchFamily="18" charset="0"/>
                <a:cs typeface="Times New Roman" pitchFamily="18" charset="0"/>
              </a:rPr>
              <a:t>Проведены </a:t>
            </a:r>
            <a:r>
              <a:rPr lang="ru-RU" sz="2000" dirty="0">
                <a:latin typeface="Times New Roman" pitchFamily="18" charset="0"/>
                <a:cs typeface="Times New Roman" pitchFamily="18" charset="0"/>
              </a:rPr>
              <a:t>3 внеплановых выездных оценок соответствия соискателей лицензии, установленных Положением о лицензировании конкретного вида </a:t>
            </a:r>
            <a:r>
              <a:rPr lang="ru-RU" sz="2000" dirty="0" smtClean="0">
                <a:latin typeface="Times New Roman" pitchFamily="18" charset="0"/>
                <a:cs typeface="Times New Roman" pitchFamily="18" charset="0"/>
              </a:rPr>
              <a:t>деятельности.</a:t>
            </a:r>
            <a:endParaRPr lang="ru-RU" sz="2000" dirty="0">
              <a:latin typeface="Times New Roman" pitchFamily="18" charset="0"/>
              <a:cs typeface="Times New Roman" pitchFamily="18" charset="0"/>
            </a:endParaRPr>
          </a:p>
        </p:txBody>
      </p:sp>
      <p:sp>
        <p:nvSpPr>
          <p:cNvPr id="6" name="Прямоугольник 5"/>
          <p:cNvSpPr/>
          <p:nvPr/>
        </p:nvSpPr>
        <p:spPr>
          <a:xfrm>
            <a:off x="539676" y="3568412"/>
            <a:ext cx="8136904" cy="2246769"/>
          </a:xfrm>
          <a:prstGeom prst="rect">
            <a:avLst/>
          </a:prstGeom>
        </p:spPr>
        <p:txBody>
          <a:bodyPr wrap="square">
            <a:spAutoFit/>
          </a:bodyPr>
          <a:lstStyle/>
          <a:p>
            <a:pPr algn="just"/>
            <a:r>
              <a:rPr lang="ru-RU" sz="2000" dirty="0" smtClean="0">
                <a:latin typeface="Times New Roman" pitchFamily="18" charset="0"/>
                <a:cs typeface="Times New Roman" pitchFamily="18" charset="0"/>
              </a:rPr>
              <a:t>Осуществлено 79 мероприятий, связанных с приемкой и пуском в эксплуатацию объектов и оборудования, в том числе:</a:t>
            </a:r>
          </a:p>
          <a:p>
            <a:pPr marL="342900" indent="-342900">
              <a:buFontTx/>
              <a:buChar char="-"/>
            </a:pPr>
            <a:r>
              <a:rPr lang="ru-RU" sz="2000" dirty="0" smtClean="0">
                <a:latin typeface="Times New Roman" pitchFamily="18" charset="0"/>
                <a:cs typeface="Times New Roman" pitchFamily="18" charset="0"/>
              </a:rPr>
              <a:t>53 </a:t>
            </a:r>
            <a:r>
              <a:rPr lang="ru-RU" sz="2000" dirty="0">
                <a:latin typeface="Times New Roman" pitchFamily="18" charset="0"/>
                <a:cs typeface="Times New Roman" pitchFamily="18" charset="0"/>
              </a:rPr>
              <a:t>приемок сетей газораспределения и </a:t>
            </a:r>
            <a:r>
              <a:rPr lang="ru-RU" sz="2000" dirty="0" err="1">
                <a:latin typeface="Times New Roman" pitchFamily="18" charset="0"/>
                <a:cs typeface="Times New Roman" pitchFamily="18" charset="0"/>
              </a:rPr>
              <a:t>газопотребления</a:t>
            </a:r>
            <a:r>
              <a:rPr lang="ru-RU" sz="2000" dirty="0">
                <a:latin typeface="Times New Roman" pitchFamily="18" charset="0"/>
                <a:cs typeface="Times New Roman" pitchFamily="18" charset="0"/>
              </a:rPr>
              <a:t> (принято в эксплуатацию 46 объектов, отказано в приемке по 7 объектам</a:t>
            </a:r>
            <a:r>
              <a:rPr lang="ru-RU" sz="2000" dirty="0" smtClean="0">
                <a:latin typeface="Times New Roman" pitchFamily="18" charset="0"/>
                <a:cs typeface="Times New Roman" pitchFamily="18" charset="0"/>
              </a:rPr>
              <a:t>);</a:t>
            </a:r>
          </a:p>
          <a:p>
            <a:pPr marL="342900" indent="-342900">
              <a:buFontTx/>
              <a:buChar char="-"/>
            </a:pPr>
            <a:r>
              <a:rPr lang="ru-RU" sz="2000" dirty="0">
                <a:latin typeface="Times New Roman" pitchFamily="18" charset="0"/>
                <a:cs typeface="Times New Roman" pitchFamily="18" charset="0"/>
              </a:rPr>
              <a:t>принято участие в работе 26 комиссиях по вводу в эксплуатацию кранов с истекшим нормативным сроком эксплуатации после смены владельца и башенных кранов на строительных </a:t>
            </a:r>
            <a:r>
              <a:rPr lang="ru-RU" sz="2000" dirty="0" smtClean="0">
                <a:latin typeface="Times New Roman" pitchFamily="18" charset="0"/>
                <a:cs typeface="Times New Roman" pitchFamily="18" charset="0"/>
              </a:rPr>
              <a:t>объектах.</a:t>
            </a:r>
            <a:endParaRPr lang="ru-RU" sz="2000"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7</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474633832"/>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12"/>
          <p:cNvSpPr txBox="1"/>
          <p:nvPr/>
        </p:nvSpPr>
        <p:spPr>
          <a:xfrm>
            <a:off x="352338" y="1246489"/>
            <a:ext cx="8439324" cy="1323439"/>
          </a:xfrm>
          <a:prstGeom prst="rect">
            <a:avLst/>
          </a:prstGeom>
          <a:noFill/>
        </p:spPr>
        <p:txBody>
          <a:bodyPr wrap="square" rtlCol="0">
            <a:spAutoFit/>
          </a:bodyPr>
          <a:lstStyle/>
          <a:p>
            <a:pPr algn="ctr"/>
            <a:r>
              <a:rPr lang="ru-RU" sz="2000" b="1" dirty="0">
                <a:latin typeface="Times New Roman" pitchFamily="18" charset="0"/>
                <a:cs typeface="Times New Roman" pitchFamily="18" charset="0"/>
              </a:rPr>
              <a:t>Анализ сведений об организации и осуществлении производственного контроля за соблюдением требований промышленной </a:t>
            </a:r>
            <a:r>
              <a:rPr lang="ru-RU" sz="2000" b="1" dirty="0" smtClean="0">
                <a:latin typeface="Times New Roman" pitchFamily="18" charset="0"/>
                <a:cs typeface="Times New Roman" pitchFamily="18" charset="0"/>
              </a:rPr>
              <a:t>безопасности</a:t>
            </a:r>
          </a:p>
          <a:p>
            <a:pPr algn="ctr"/>
            <a:r>
              <a:rPr lang="ru-RU" sz="2000" b="1" dirty="0" smtClean="0">
                <a:latin typeface="Times New Roman" pitchFamily="18" charset="0"/>
                <a:cs typeface="Times New Roman" pitchFamily="18" charset="0"/>
              </a:rPr>
              <a:t>в 2023 году </a:t>
            </a:r>
            <a:r>
              <a:rPr lang="ru-RU" sz="2000" b="1" dirty="0">
                <a:latin typeface="Times New Roman" pitchFamily="18" charset="0"/>
                <a:cs typeface="Times New Roman" pitchFamily="18" charset="0"/>
              </a:rPr>
              <a:t>поднадзорными организациями, </a:t>
            </a:r>
            <a:r>
              <a:rPr lang="ru-RU" sz="2000" b="1" dirty="0" smtClean="0">
                <a:latin typeface="Times New Roman" pitchFamily="18" charset="0"/>
                <a:cs typeface="Times New Roman" pitchFamily="18" charset="0"/>
              </a:rPr>
              <a:t>расположенными</a:t>
            </a:r>
          </a:p>
          <a:p>
            <a:pPr algn="ctr"/>
            <a:r>
              <a:rPr lang="ru-RU" sz="2000" b="1" dirty="0" smtClean="0">
                <a:latin typeface="Times New Roman" pitchFamily="18" charset="0"/>
                <a:cs typeface="Times New Roman" pitchFamily="18" charset="0"/>
              </a:rPr>
              <a:t>на </a:t>
            </a:r>
            <a:r>
              <a:rPr lang="ru-RU" sz="2000" b="1" dirty="0">
                <a:latin typeface="Times New Roman" pitchFamily="18" charset="0"/>
                <a:cs typeface="Times New Roman" pitchFamily="18" charset="0"/>
              </a:rPr>
              <a:t>территории </a:t>
            </a:r>
            <a:r>
              <a:rPr lang="ru-RU" sz="2000" b="1" dirty="0" smtClean="0">
                <a:latin typeface="Times New Roman" pitchFamily="18" charset="0"/>
                <a:cs typeface="Times New Roman" pitchFamily="18" charset="0"/>
              </a:rPr>
              <a:t>Республики Карелия</a:t>
            </a:r>
            <a:endParaRPr lang="ru-RU" sz="2000" b="1"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660049118"/>
              </p:ext>
            </p:extLst>
          </p:nvPr>
        </p:nvGraphicFramePr>
        <p:xfrm>
          <a:off x="458416" y="2599272"/>
          <a:ext cx="8227168" cy="2493551"/>
        </p:xfrm>
        <a:graphic>
          <a:graphicData uri="http://schemas.openxmlformats.org/drawingml/2006/table">
            <a:tbl>
              <a:tblPr firstRow="1" bandRow="1">
                <a:tableStyleId>{5940675A-B579-460E-94D1-54222C63F5DA}</a:tableStyleId>
              </a:tblPr>
              <a:tblGrid>
                <a:gridCol w="6464204">
                  <a:extLst>
                    <a:ext uri="{9D8B030D-6E8A-4147-A177-3AD203B41FA5}">
                      <a16:colId xmlns:a16="http://schemas.microsoft.com/office/drawing/2014/main" xmlns="" val="20000"/>
                    </a:ext>
                  </a:extLst>
                </a:gridCol>
                <a:gridCol w="1762964">
                  <a:extLst>
                    <a:ext uri="{9D8B030D-6E8A-4147-A177-3AD203B41FA5}">
                      <a16:colId xmlns:a16="http://schemas.microsoft.com/office/drawing/2014/main" xmlns="" val="20001"/>
                    </a:ext>
                  </a:extLst>
                </a:gridCol>
              </a:tblGrid>
              <a:tr h="466081">
                <a:tc>
                  <a:txBody>
                    <a:bodyPr/>
                    <a:lstStyle/>
                    <a:p>
                      <a:endParaRPr lang="ru-RU" dirty="0">
                        <a:latin typeface="Times New Roman" pitchFamily="18" charset="0"/>
                        <a:cs typeface="Times New Roman" pitchFamily="18" charset="0"/>
                      </a:endParaRPr>
                    </a:p>
                  </a:txBody>
                  <a:tcPr/>
                </a:tc>
                <a:tc>
                  <a:txBody>
                    <a:bodyPr/>
                    <a:lstStyle/>
                    <a:p>
                      <a:pPr algn="ctr"/>
                      <a:r>
                        <a:rPr lang="ru-RU" dirty="0" smtClean="0">
                          <a:latin typeface="Times New Roman" pitchFamily="18" charset="0"/>
                          <a:cs typeface="Times New Roman" pitchFamily="18" charset="0"/>
                        </a:rPr>
                        <a:t>2024 год</a:t>
                      </a:r>
                      <a:endParaRPr lang="ru-RU" dirty="0">
                        <a:latin typeface="Times New Roman" pitchFamily="18" charset="0"/>
                        <a:cs typeface="Times New Roman" pitchFamily="18" charset="0"/>
                      </a:endParaRPr>
                    </a:p>
                  </a:txBody>
                  <a:tcPr anchor="ctr"/>
                </a:tc>
                <a:extLst>
                  <a:ext uri="{0D108BD9-81ED-4DB2-BD59-A6C34878D82A}">
                    <a16:rowId xmlns:a16="http://schemas.microsoft.com/office/drawing/2014/main" xmlns="" val="10000"/>
                  </a:ext>
                </a:extLst>
              </a:tr>
              <a:tr h="646989">
                <a:tc>
                  <a:txBody>
                    <a:bodyPr/>
                    <a:lstStyle/>
                    <a:p>
                      <a:r>
                        <a:rPr lang="ru-RU" dirty="0" smtClean="0">
                          <a:latin typeface="Times New Roman" pitchFamily="18" charset="0"/>
                          <a:cs typeface="Times New Roman" pitchFamily="18" charset="0"/>
                        </a:rPr>
                        <a:t>Количество организаций, зарегистрированных</a:t>
                      </a:r>
                      <a:r>
                        <a:rPr lang="ru-RU" baseline="0" dirty="0" smtClean="0">
                          <a:latin typeface="Times New Roman" pitchFamily="18" charset="0"/>
                          <a:cs typeface="Times New Roman" pitchFamily="18" charset="0"/>
                        </a:rPr>
                        <a:t> на территории Республики Карелия</a:t>
                      </a:r>
                      <a:endParaRPr lang="ru-RU" dirty="0">
                        <a:latin typeface="Times New Roman" pitchFamily="18" charset="0"/>
                        <a:cs typeface="Times New Roman" pitchFamily="18" charset="0"/>
                      </a:endParaRPr>
                    </a:p>
                  </a:txBody>
                  <a:tcPr/>
                </a:tc>
                <a:tc>
                  <a:txBody>
                    <a:bodyPr/>
                    <a:lstStyle/>
                    <a:p>
                      <a:pPr algn="ctr"/>
                      <a:r>
                        <a:rPr lang="ru-RU" dirty="0" smtClean="0">
                          <a:solidFill>
                            <a:schemeClr val="tx1"/>
                          </a:solidFill>
                          <a:latin typeface="Times New Roman" pitchFamily="18" charset="0"/>
                          <a:cs typeface="Times New Roman" pitchFamily="18" charset="0"/>
                        </a:rPr>
                        <a:t>320</a:t>
                      </a:r>
                      <a:endParaRPr lang="ru-RU" dirty="0">
                        <a:solidFill>
                          <a:schemeClr val="tx1"/>
                        </a:solidFill>
                        <a:latin typeface="Times New Roman" pitchFamily="18" charset="0"/>
                        <a:cs typeface="Times New Roman" pitchFamily="18" charset="0"/>
                      </a:endParaRPr>
                    </a:p>
                  </a:txBody>
                  <a:tcPr anchor="ctr"/>
                </a:tc>
                <a:extLst>
                  <a:ext uri="{0D108BD9-81ED-4DB2-BD59-A6C34878D82A}">
                    <a16:rowId xmlns:a16="http://schemas.microsoft.com/office/drawing/2014/main" xmlns="" val="10001"/>
                  </a:ext>
                </a:extLst>
              </a:tr>
              <a:tr h="466081">
                <a:tc>
                  <a:txBody>
                    <a:bodyPr/>
                    <a:lstStyle/>
                    <a:p>
                      <a:r>
                        <a:rPr lang="ru-RU" dirty="0" smtClean="0">
                          <a:latin typeface="Times New Roman" pitchFamily="18" charset="0"/>
                          <a:cs typeface="Times New Roman" pitchFamily="18" charset="0"/>
                        </a:rPr>
                        <a:t>Количество организаций, представивших</a:t>
                      </a:r>
                      <a:r>
                        <a:rPr lang="ru-RU" baseline="0" dirty="0" smtClean="0">
                          <a:latin typeface="Times New Roman" pitchFamily="18" charset="0"/>
                          <a:cs typeface="Times New Roman" pitchFamily="18" charset="0"/>
                        </a:rPr>
                        <a:t> сведения</a:t>
                      </a:r>
                      <a:endParaRPr lang="ru-RU" dirty="0">
                        <a:latin typeface="Times New Roman" pitchFamily="18" charset="0"/>
                        <a:cs typeface="Times New Roman" pitchFamily="18" charset="0"/>
                      </a:endParaRPr>
                    </a:p>
                  </a:txBody>
                  <a:tcPr/>
                </a:tc>
                <a:tc>
                  <a:txBody>
                    <a:bodyPr/>
                    <a:lstStyle/>
                    <a:p>
                      <a:pPr algn="ctr"/>
                      <a:r>
                        <a:rPr lang="ru-RU" dirty="0" smtClean="0">
                          <a:latin typeface="Times New Roman" pitchFamily="18" charset="0"/>
                          <a:cs typeface="Times New Roman" pitchFamily="18" charset="0"/>
                        </a:rPr>
                        <a:t>267</a:t>
                      </a:r>
                      <a:endParaRPr lang="ru-RU" dirty="0">
                        <a:latin typeface="Times New Roman" pitchFamily="18" charset="0"/>
                        <a:cs typeface="Times New Roman" pitchFamily="18" charset="0"/>
                      </a:endParaRPr>
                    </a:p>
                  </a:txBody>
                  <a:tcPr anchor="ctr"/>
                </a:tc>
                <a:extLst>
                  <a:ext uri="{0D108BD9-81ED-4DB2-BD59-A6C34878D82A}">
                    <a16:rowId xmlns:a16="http://schemas.microsoft.com/office/drawing/2014/main" xmlns="" val="10002"/>
                  </a:ext>
                </a:extLst>
              </a:tr>
              <a:tr h="466081">
                <a:tc>
                  <a:txBody>
                    <a:bodyPr/>
                    <a:lstStyle/>
                    <a:p>
                      <a:r>
                        <a:rPr lang="ru-RU" dirty="0" smtClean="0">
                          <a:latin typeface="Times New Roman" pitchFamily="18" charset="0"/>
                          <a:cs typeface="Times New Roman" pitchFamily="18" charset="0"/>
                        </a:rPr>
                        <a:t>Количество</a:t>
                      </a:r>
                      <a:r>
                        <a:rPr lang="ru-RU" baseline="0" dirty="0" smtClean="0">
                          <a:latin typeface="Times New Roman" pitchFamily="18" charset="0"/>
                          <a:cs typeface="Times New Roman" pitchFamily="18" charset="0"/>
                        </a:rPr>
                        <a:t> организаций, которые не представили сведения о производственном контроле за соблюдением требований промышленной безопасности</a:t>
                      </a:r>
                      <a:endParaRPr lang="ru-RU" dirty="0">
                        <a:latin typeface="Times New Roman" pitchFamily="18" charset="0"/>
                        <a:cs typeface="Times New Roman" pitchFamily="18" charset="0"/>
                      </a:endParaRPr>
                    </a:p>
                  </a:txBody>
                  <a:tcPr/>
                </a:tc>
                <a:tc>
                  <a:txBody>
                    <a:bodyPr/>
                    <a:lstStyle/>
                    <a:p>
                      <a:pPr algn="ctr"/>
                      <a:r>
                        <a:rPr lang="ru-RU" dirty="0" smtClean="0">
                          <a:latin typeface="Times New Roman" pitchFamily="18" charset="0"/>
                          <a:cs typeface="Times New Roman" pitchFamily="18" charset="0"/>
                        </a:rPr>
                        <a:t>53</a:t>
                      </a:r>
                      <a:endParaRPr lang="ru-RU" dirty="0">
                        <a:latin typeface="Times New Roman" pitchFamily="18" charset="0"/>
                        <a:cs typeface="Times New Roman" pitchFamily="18" charset="0"/>
                      </a:endParaRPr>
                    </a:p>
                  </a:txBody>
                  <a:tcPr anchor="ctr"/>
                </a:tc>
                <a:extLst>
                  <a:ext uri="{0D108BD9-81ED-4DB2-BD59-A6C34878D82A}">
                    <a16:rowId xmlns:a16="http://schemas.microsoft.com/office/drawing/2014/main" xmlns="" val="10003"/>
                  </a:ext>
                </a:extLst>
              </a:tr>
            </a:tbl>
          </a:graphicData>
        </a:graphic>
      </p:graphicFrame>
      <p:sp>
        <p:nvSpPr>
          <p:cNvPr id="2" name="TextBox 1"/>
          <p:cNvSpPr txBox="1"/>
          <p:nvPr/>
        </p:nvSpPr>
        <p:spPr>
          <a:xfrm>
            <a:off x="449288" y="5301208"/>
            <a:ext cx="8208912" cy="923330"/>
          </a:xfrm>
          <a:prstGeom prst="rect">
            <a:avLst/>
          </a:prstGeom>
          <a:noFill/>
        </p:spPr>
        <p:txBody>
          <a:bodyPr wrap="square" rtlCol="0">
            <a:spAutoFit/>
          </a:bodyPr>
          <a:lstStyle/>
          <a:p>
            <a:pPr algn="just"/>
            <a:r>
              <a:rPr lang="ru-RU" i="1" dirty="0">
                <a:latin typeface="Times New Roman" pitchFamily="18" charset="0"/>
                <a:cs typeface="Times New Roman" pitchFamily="18" charset="0"/>
              </a:rPr>
              <a:t>По результатам проведенного анализа установлено, что </a:t>
            </a:r>
            <a:r>
              <a:rPr lang="ru-RU" i="1" dirty="0" smtClean="0">
                <a:latin typeface="Times New Roman" pitchFamily="18" charset="0"/>
                <a:cs typeface="Times New Roman" pitchFamily="18" charset="0"/>
              </a:rPr>
              <a:t>43 организаций </a:t>
            </a:r>
            <a:r>
              <a:rPr lang="ru-RU" i="1" dirty="0">
                <a:latin typeface="Times New Roman" pitchFamily="18" charset="0"/>
                <a:cs typeface="Times New Roman" pitchFamily="18" charset="0"/>
              </a:rPr>
              <a:t>прекратили свою деятельность, либо ОПО находятся в стадии консервации или ликвидации.</a:t>
            </a: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a:latin typeface="Times New Roman" pitchFamily="18" charset="0"/>
                <a:cs typeface="Times New Roman" pitchFamily="18" charset="0"/>
              </a:rPr>
              <a:t>8</a:t>
            </a:r>
          </a:p>
        </p:txBody>
      </p:sp>
    </p:spTree>
    <p:extLst>
      <p:ext uri="{BB962C8B-B14F-4D97-AF65-F5344CB8AC3E}">
        <p14:creationId xmlns:p14="http://schemas.microsoft.com/office/powerpoint/2010/main" val="232428437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Группа 3"/>
          <p:cNvGrpSpPr/>
          <p:nvPr/>
        </p:nvGrpSpPr>
        <p:grpSpPr>
          <a:xfrm>
            <a:off x="0" y="60425"/>
            <a:ext cx="9107488" cy="1189038"/>
            <a:chOff x="35496" y="44624"/>
            <a:chExt cx="9107488" cy="1189038"/>
          </a:xfrm>
        </p:grpSpPr>
        <p:grpSp>
          <p:nvGrpSpPr>
            <p:cNvPr id="5" name="Группа 24"/>
            <p:cNvGrpSpPr/>
            <p:nvPr/>
          </p:nvGrpSpPr>
          <p:grpSpPr>
            <a:xfrm>
              <a:off x="35496" y="332656"/>
              <a:ext cx="9107488" cy="419795"/>
              <a:chOff x="35496" y="332656"/>
              <a:chExt cx="9107488" cy="419795"/>
            </a:xfrm>
          </p:grpSpPr>
          <p:sp>
            <p:nvSpPr>
              <p:cNvPr id="9" name="Rectangle 16"/>
              <p:cNvSpPr>
                <a:spLocks noChangeArrowheads="1"/>
              </p:cNvSpPr>
              <p:nvPr/>
            </p:nvSpPr>
            <p:spPr bwMode="auto">
              <a:xfrm>
                <a:off x="35496" y="476672"/>
                <a:ext cx="9107488" cy="131763"/>
              </a:xfrm>
              <a:prstGeom prst="rect">
                <a:avLst/>
              </a:prstGeom>
              <a:gradFill rotWithShape="0">
                <a:gsLst>
                  <a:gs pos="0">
                    <a:srgbClr val="1F497D">
                      <a:lumMod val="60000"/>
                      <a:lumOff val="40000"/>
                    </a:srgbClr>
                  </a:gs>
                  <a:gs pos="100000">
                    <a:sysClr val="window" lastClr="FFFFFF">
                      <a:alpha val="5000"/>
                    </a:sys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0" name="Rectangle 16"/>
              <p:cNvSpPr>
                <a:spLocks noChangeArrowheads="1"/>
              </p:cNvSpPr>
              <p:nvPr/>
            </p:nvSpPr>
            <p:spPr bwMode="auto">
              <a:xfrm>
                <a:off x="35496" y="620688"/>
                <a:ext cx="9107488" cy="131763"/>
              </a:xfrm>
              <a:prstGeom prst="rect">
                <a:avLst/>
              </a:prstGeom>
              <a:gradFill rotWithShape="0">
                <a:gsLst>
                  <a:gs pos="0">
                    <a:srgbClr val="FF0000"/>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sp>
            <p:nvSpPr>
              <p:cNvPr id="11" name="Rectangle 16"/>
              <p:cNvSpPr>
                <a:spLocks noChangeArrowheads="1"/>
              </p:cNvSpPr>
              <p:nvPr/>
            </p:nvSpPr>
            <p:spPr bwMode="auto">
              <a:xfrm>
                <a:off x="35496" y="332656"/>
                <a:ext cx="9107488" cy="131763"/>
              </a:xfrm>
              <a:prstGeom prst="rect">
                <a:avLst/>
              </a:prstGeom>
              <a:gradFill rotWithShape="0">
                <a:gsLst>
                  <a:gs pos="0">
                    <a:sysClr val="window" lastClr="FFFFFF"/>
                  </a:gs>
                  <a:gs pos="100000">
                    <a:sysClr val="window" lastClr="FFFFFF">
                      <a:alpha val="5000"/>
                    </a:sysClr>
                  </a:gs>
                </a:gsLst>
                <a:lin ang="0" scaled="1"/>
              </a:gra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cs typeface="Arial" pitchFamily="34" charset="0"/>
                </a:endParaRPr>
              </a:p>
            </p:txBody>
          </p:sp>
        </p:grpSp>
        <p:pic>
          <p:nvPicPr>
            <p:cNvPr id="8" name="Picture 19" descr="fsetan_emblema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908" y="44624"/>
              <a:ext cx="1053053"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12"/>
          <p:cNvSpPr txBox="1"/>
          <p:nvPr/>
        </p:nvSpPr>
        <p:spPr>
          <a:xfrm>
            <a:off x="352338" y="1246489"/>
            <a:ext cx="8439324" cy="1015663"/>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Привлечение </a:t>
            </a:r>
            <a:r>
              <a:rPr lang="ru-RU" sz="2000" b="1" dirty="0">
                <a:latin typeface="Times New Roman" pitchFamily="18" charset="0"/>
                <a:cs typeface="Times New Roman" pitchFamily="18" charset="0"/>
              </a:rPr>
              <a:t>к административной ответственности лиц, допустивших нарушения обязательных требований в области промышленной безопасности</a:t>
            </a:r>
          </a:p>
        </p:txBody>
      </p:sp>
      <p:sp>
        <p:nvSpPr>
          <p:cNvPr id="2" name="TextBox 1"/>
          <p:cNvSpPr txBox="1"/>
          <p:nvPr/>
        </p:nvSpPr>
        <p:spPr>
          <a:xfrm>
            <a:off x="274412" y="2492896"/>
            <a:ext cx="8517250" cy="3477875"/>
          </a:xfrm>
          <a:prstGeom prst="rect">
            <a:avLst/>
          </a:prstGeom>
          <a:noFill/>
        </p:spPr>
        <p:txBody>
          <a:bodyPr wrap="square" rtlCol="0">
            <a:spAutoFit/>
          </a:bodyPr>
          <a:lstStyle/>
          <a:p>
            <a:pPr algn="just"/>
            <a:r>
              <a:rPr lang="ru-RU" sz="2000" dirty="0" smtClean="0">
                <a:latin typeface="Times New Roman" pitchFamily="18" charset="0"/>
                <a:cs typeface="Times New Roman" pitchFamily="18" charset="0"/>
              </a:rPr>
              <a:t>Возбуждено и рассмотрено 27 дел об административных правонарушениях.</a:t>
            </a:r>
          </a:p>
          <a:p>
            <a:pPr algn="just"/>
            <a:r>
              <a:rPr lang="ru-RU" sz="2000" dirty="0" smtClean="0">
                <a:latin typeface="Times New Roman" pitchFamily="18" charset="0"/>
                <a:cs typeface="Times New Roman" pitchFamily="18" charset="0"/>
              </a:rPr>
              <a:t>Назначено </a:t>
            </a:r>
            <a:r>
              <a:rPr lang="ru-RU" sz="2000" dirty="0">
                <a:latin typeface="Times New Roman" pitchFamily="18" charset="0"/>
                <a:cs typeface="Times New Roman" pitchFamily="18" charset="0"/>
              </a:rPr>
              <a:t>12 постановлений о назначении административного наказания в виде предупреждения и 15 постановлений о назначении административного наказания в виде административного штрафа (8 – в отношении юридического лица (административный штраф в размере 200 тыс. руб.) и 7 – в отношении должностного лица (административный штраф в размере 20 тыс. руб.). Общая сумма наложенных административных штрафов составила 1 740 тысяч руб. </a:t>
            </a:r>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 </a:t>
            </a:r>
            <a:r>
              <a:rPr lang="ru-RU" sz="2000" dirty="0">
                <a:solidFill>
                  <a:prstClr val="black"/>
                </a:solidFill>
                <a:latin typeface="Times New Roman" pitchFamily="18" charset="0"/>
                <a:cs typeface="Times New Roman" pitchFamily="18" charset="0"/>
              </a:rPr>
              <a:t>–</a:t>
            </a:r>
            <a:r>
              <a:rPr lang="ru-RU" sz="2000" dirty="0" smtClean="0">
                <a:latin typeface="Times New Roman" pitchFamily="18" charset="0"/>
                <a:cs typeface="Times New Roman" pitchFamily="18" charset="0"/>
              </a:rPr>
              <a:t> 2 АПД (</a:t>
            </a:r>
            <a:r>
              <a:rPr lang="ru-RU" sz="2000" i="1" dirty="0" smtClean="0">
                <a:latin typeface="Times New Roman"/>
                <a:ea typeface="Calibri"/>
              </a:rPr>
              <a:t>Административное приостановление </a:t>
            </a:r>
            <a:r>
              <a:rPr lang="ru-RU" sz="2000" i="1" dirty="0">
                <a:latin typeface="Times New Roman"/>
                <a:ea typeface="Calibri"/>
              </a:rPr>
              <a:t>деятельности </a:t>
            </a:r>
            <a:r>
              <a:rPr lang="ru-RU" sz="2000" i="1" dirty="0" smtClean="0">
                <a:latin typeface="Times New Roman"/>
                <a:ea typeface="Calibri"/>
              </a:rPr>
              <a:t>)</a:t>
            </a:r>
            <a:endParaRPr lang="ru-RU" sz="20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12" name="TextBox 11"/>
          <p:cNvSpPr txBox="1"/>
          <p:nvPr/>
        </p:nvSpPr>
        <p:spPr>
          <a:xfrm>
            <a:off x="51895" y="6515744"/>
            <a:ext cx="621426" cy="307777"/>
          </a:xfrm>
          <a:prstGeom prst="rect">
            <a:avLst/>
          </a:prstGeom>
          <a:noFill/>
        </p:spPr>
        <p:txBody>
          <a:bodyPr wrap="square" rtlCol="0">
            <a:spAutoFit/>
          </a:bodyPr>
          <a:lstStyle/>
          <a:p>
            <a:r>
              <a:rPr lang="ru-RU" sz="1400" dirty="0">
                <a:latin typeface="Times New Roman" pitchFamily="18" charset="0"/>
                <a:cs typeface="Times New Roman" pitchFamily="18" charset="0"/>
              </a:rPr>
              <a:t>9</a:t>
            </a:r>
          </a:p>
        </p:txBody>
      </p:sp>
    </p:spTree>
    <p:extLst>
      <p:ext uri="{BB962C8B-B14F-4D97-AF65-F5344CB8AC3E}">
        <p14:creationId xmlns:p14="http://schemas.microsoft.com/office/powerpoint/2010/main" val="1399952960"/>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2580</TotalTime>
  <Words>2810</Words>
  <Application>Microsoft Office PowerPoint</Application>
  <PresentationFormat>Экран (4:3)</PresentationFormat>
  <Paragraphs>209</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Ростехнадзор</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Итоги деятельности отдела промышленной безопасности по Вологодской области 2015-2016</dc:title>
  <dc:creator>Игнашева</dc:creator>
  <cp:lastModifiedBy>Александр Ю. Чикин</cp:lastModifiedBy>
  <cp:revision>216</cp:revision>
  <cp:lastPrinted>2023-09-22T06:53:08Z</cp:lastPrinted>
  <dcterms:created xsi:type="dcterms:W3CDTF">2017-02-27T06:41:18Z</dcterms:created>
  <dcterms:modified xsi:type="dcterms:W3CDTF">2024-09-16T12:20:11Z</dcterms:modified>
</cp:coreProperties>
</file>